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1" r:id="rId5"/>
    <p:sldId id="328" r:id="rId6"/>
    <p:sldId id="338" r:id="rId7"/>
    <p:sldId id="277" r:id="rId8"/>
    <p:sldId id="317" r:id="rId9"/>
    <p:sldId id="324" r:id="rId10"/>
    <p:sldId id="337" r:id="rId11"/>
    <p:sldId id="336" r:id="rId12"/>
    <p:sldId id="323" r:id="rId13"/>
    <p:sldId id="329" r:id="rId14"/>
    <p:sldId id="326" r:id="rId15"/>
    <p:sldId id="339" r:id="rId16"/>
    <p:sldId id="292" r:id="rId17"/>
    <p:sldId id="332" r:id="rId18"/>
    <p:sldId id="301" r:id="rId19"/>
    <p:sldId id="333" r:id="rId20"/>
    <p:sldId id="334" r:id="rId21"/>
    <p:sldId id="335" r:id="rId22"/>
    <p:sldId id="295" r:id="rId23"/>
    <p:sldId id="265" r:id="rId2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65F"/>
    <a:srgbClr val="718EA0"/>
    <a:srgbClr val="224D60"/>
    <a:srgbClr val="6C899B"/>
    <a:srgbClr val="F3F9FB"/>
    <a:srgbClr val="F9FCFD"/>
    <a:srgbClr val="23B0C3"/>
    <a:srgbClr val="146772"/>
    <a:srgbClr val="95E2EC"/>
    <a:srgbClr val="D0C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6"/>
    <p:restoredTop sz="94694"/>
  </p:normalViewPr>
  <p:slideViewPr>
    <p:cSldViewPr snapToGrid="0">
      <p:cViewPr varScale="1">
        <p:scale>
          <a:sx n="104" d="100"/>
          <a:sy n="104" d="100"/>
        </p:scale>
        <p:origin x="636" y="114"/>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3898B-ADB4-46C6-957F-8BCAF43A2170}" type="datetimeFigureOut">
              <a:rPr lang="ko-KR" altLang="en-US" smtClean="0"/>
              <a:t>2024-01-03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3CCF-9AEB-4C4A-8AEA-008D679BC772}" type="slidenum">
              <a:rPr lang="ko-KR" altLang="en-US" smtClean="0"/>
              <a:t>‹#›</a:t>
            </a:fld>
            <a:endParaRPr lang="ko-KR" altLang="en-US"/>
          </a:p>
        </p:txBody>
      </p:sp>
    </p:spTree>
    <p:extLst>
      <p:ext uri="{BB962C8B-B14F-4D97-AF65-F5344CB8AC3E}">
        <p14:creationId xmlns:p14="http://schemas.microsoft.com/office/powerpoint/2010/main" val="35587416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2</a:t>
            </a:fld>
            <a:endParaRPr lang="ko-KR" altLang="en-US"/>
          </a:p>
        </p:txBody>
      </p:sp>
    </p:spTree>
    <p:extLst>
      <p:ext uri="{BB962C8B-B14F-4D97-AF65-F5344CB8AC3E}">
        <p14:creationId xmlns:p14="http://schemas.microsoft.com/office/powerpoint/2010/main" val="376007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ko-KR" altLang="en-US"/>
              <a:t>각각 설명하기</a:t>
            </a: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15</a:t>
            </a:fld>
            <a:endParaRPr lang="ko-KR" altLang="en-US"/>
          </a:p>
        </p:txBody>
      </p:sp>
    </p:spTree>
    <p:extLst>
      <p:ext uri="{BB962C8B-B14F-4D97-AF65-F5344CB8AC3E}">
        <p14:creationId xmlns:p14="http://schemas.microsoft.com/office/powerpoint/2010/main" val="91396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16</a:t>
            </a:fld>
            <a:endParaRPr lang="ko-KR" altLang="en-US"/>
          </a:p>
        </p:txBody>
      </p:sp>
    </p:spTree>
    <p:extLst>
      <p:ext uri="{BB962C8B-B14F-4D97-AF65-F5344CB8AC3E}">
        <p14:creationId xmlns:p14="http://schemas.microsoft.com/office/powerpoint/2010/main" val="88597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17</a:t>
            </a:fld>
            <a:endParaRPr lang="ko-KR" altLang="en-US"/>
          </a:p>
        </p:txBody>
      </p:sp>
    </p:spTree>
    <p:extLst>
      <p:ext uri="{BB962C8B-B14F-4D97-AF65-F5344CB8AC3E}">
        <p14:creationId xmlns:p14="http://schemas.microsoft.com/office/powerpoint/2010/main" val="257002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18</a:t>
            </a:fld>
            <a:endParaRPr lang="ko-KR" altLang="en-US"/>
          </a:p>
        </p:txBody>
      </p:sp>
    </p:spTree>
    <p:extLst>
      <p:ext uri="{BB962C8B-B14F-4D97-AF65-F5344CB8AC3E}">
        <p14:creationId xmlns:p14="http://schemas.microsoft.com/office/powerpoint/2010/main" val="221291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3</a:t>
            </a:fld>
            <a:endParaRPr lang="ko-KR" altLang="en-US"/>
          </a:p>
        </p:txBody>
      </p:sp>
    </p:spTree>
    <p:extLst>
      <p:ext uri="{BB962C8B-B14F-4D97-AF65-F5344CB8AC3E}">
        <p14:creationId xmlns:p14="http://schemas.microsoft.com/office/powerpoint/2010/main" val="340619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6</a:t>
            </a:fld>
            <a:endParaRPr lang="ko-KR" altLang="en-US"/>
          </a:p>
        </p:txBody>
      </p:sp>
    </p:spTree>
    <p:extLst>
      <p:ext uri="{BB962C8B-B14F-4D97-AF65-F5344CB8AC3E}">
        <p14:creationId xmlns:p14="http://schemas.microsoft.com/office/powerpoint/2010/main" val="241518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7</a:t>
            </a:fld>
            <a:endParaRPr lang="ko-KR" altLang="en-US"/>
          </a:p>
        </p:txBody>
      </p:sp>
    </p:spTree>
    <p:extLst>
      <p:ext uri="{BB962C8B-B14F-4D97-AF65-F5344CB8AC3E}">
        <p14:creationId xmlns:p14="http://schemas.microsoft.com/office/powerpoint/2010/main" val="428308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8</a:t>
            </a:fld>
            <a:endParaRPr lang="ko-KR" altLang="en-US"/>
          </a:p>
        </p:txBody>
      </p:sp>
    </p:spTree>
    <p:extLst>
      <p:ext uri="{BB962C8B-B14F-4D97-AF65-F5344CB8AC3E}">
        <p14:creationId xmlns:p14="http://schemas.microsoft.com/office/powerpoint/2010/main" val="295819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9</a:t>
            </a:fld>
            <a:endParaRPr lang="ko-KR" altLang="en-US"/>
          </a:p>
        </p:txBody>
      </p:sp>
    </p:spTree>
    <p:extLst>
      <p:ext uri="{BB962C8B-B14F-4D97-AF65-F5344CB8AC3E}">
        <p14:creationId xmlns:p14="http://schemas.microsoft.com/office/powerpoint/2010/main" val="16369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10</a:t>
            </a:fld>
            <a:endParaRPr lang="ko-KR" altLang="en-US"/>
          </a:p>
        </p:txBody>
      </p:sp>
    </p:spTree>
    <p:extLst>
      <p:ext uri="{BB962C8B-B14F-4D97-AF65-F5344CB8AC3E}">
        <p14:creationId xmlns:p14="http://schemas.microsoft.com/office/powerpoint/2010/main" val="83833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Intrinsic reward is the core idea behind the learning of value functions in the meta-controller and the controller</a:t>
            </a:r>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11</a:t>
            </a:fld>
            <a:endParaRPr lang="ko-KR" altLang="en-US"/>
          </a:p>
        </p:txBody>
      </p:sp>
    </p:spTree>
    <p:extLst>
      <p:ext uri="{BB962C8B-B14F-4D97-AF65-F5344CB8AC3E}">
        <p14:creationId xmlns:p14="http://schemas.microsoft.com/office/powerpoint/2010/main" val="156225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Intrinsic reward is the core idea behind the learning of value functions in the meta-controller and the controller</a:t>
            </a:r>
            <a:br>
              <a:rPr lang="ko-KR" altLang="en-US"/>
            </a:br>
            <a:endParaRPr kumimoji="1" lang="ko-Kore-KR" altLang="en-US"/>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12</a:t>
            </a:fld>
            <a:endParaRPr lang="ko-KR" altLang="en-US"/>
          </a:p>
        </p:txBody>
      </p:sp>
    </p:spTree>
    <p:extLst>
      <p:ext uri="{BB962C8B-B14F-4D97-AF65-F5344CB8AC3E}">
        <p14:creationId xmlns:p14="http://schemas.microsoft.com/office/powerpoint/2010/main" val="360557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D90640-7EB0-BE1D-FA8A-7A3A60D87864}"/>
              </a:ext>
            </a:extLst>
          </p:cNvPr>
          <p:cNvSpPr txBox="1"/>
          <p:nvPr userDrawn="1"/>
        </p:nvSpPr>
        <p:spPr>
          <a:xfrm>
            <a:off x="9998245" y="6501660"/>
            <a:ext cx="2194833" cy="230832"/>
          </a:xfrm>
          <a:prstGeom prst="rect">
            <a:avLst/>
          </a:prstGeom>
          <a:noFill/>
        </p:spPr>
        <p:txBody>
          <a:bodyPr wrap="none" rtlCol="0">
            <a:spAutoFit/>
          </a:bodyPr>
          <a:lstStyle/>
          <a:p>
            <a:pPr algn="r"/>
            <a:r>
              <a:rPr lang="en-US" altLang="ko-KR" sz="900">
                <a:solidFill>
                  <a:schemeClr val="tx1">
                    <a:lumMod val="75000"/>
                    <a:lumOff val="25000"/>
                  </a:schemeClr>
                </a:solidFill>
                <a:latin typeface="Arial" panose="020B0604020202020204" pitchFamily="34" charset="0"/>
                <a:cs typeface="Arial" panose="020B0604020202020204" pitchFamily="34" charset="0"/>
              </a:rPr>
              <a:t>ⓒSaebyeol Yu.</a:t>
            </a:r>
            <a:r>
              <a:rPr lang="ko-KR" altLang="en-US" sz="900">
                <a:solidFill>
                  <a:schemeClr val="tx1">
                    <a:lumMod val="75000"/>
                    <a:lumOff val="25000"/>
                  </a:schemeClr>
                </a:solidFill>
                <a:latin typeface="Arial" panose="020B0604020202020204" pitchFamily="34" charset="0"/>
                <a:cs typeface="Arial" panose="020B0604020202020204" pitchFamily="34" charset="0"/>
              </a:rPr>
              <a:t> </a:t>
            </a:r>
            <a:r>
              <a:rPr lang="en-US" altLang="ko-KR" sz="900" err="1">
                <a:solidFill>
                  <a:schemeClr val="tx1">
                    <a:lumMod val="75000"/>
                    <a:lumOff val="25000"/>
                  </a:schemeClr>
                </a:solidFill>
                <a:latin typeface="Arial" panose="020B0604020202020204" pitchFamily="34" charset="0"/>
                <a:cs typeface="Arial" panose="020B0604020202020204" pitchFamily="34" charset="0"/>
              </a:rPr>
              <a:t>Saebyeol’s</a:t>
            </a:r>
            <a:r>
              <a:rPr lang="ko-KR" altLang="en-US" sz="900">
                <a:solidFill>
                  <a:schemeClr val="tx1">
                    <a:lumMod val="75000"/>
                    <a:lumOff val="25000"/>
                  </a:schemeClr>
                </a:solidFill>
                <a:latin typeface="Arial" panose="020B0604020202020204" pitchFamily="34" charset="0"/>
                <a:cs typeface="Arial" panose="020B0604020202020204" pitchFamily="34" charset="0"/>
              </a:rPr>
              <a:t> </a:t>
            </a:r>
            <a:r>
              <a:rPr lang="en-US" altLang="ko-KR" sz="900">
                <a:solidFill>
                  <a:schemeClr val="tx1">
                    <a:lumMod val="75000"/>
                    <a:lumOff val="25000"/>
                  </a:schemeClr>
                </a:solidFill>
                <a:latin typeface="Arial" panose="020B0604020202020204" pitchFamily="34" charset="0"/>
                <a:cs typeface="Arial" panose="020B0604020202020204" pitchFamily="34" charset="0"/>
              </a:rPr>
              <a:t>PowerPoint</a:t>
            </a:r>
            <a:endParaRPr lang="ko-KR" altLang="en-US" sz="90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날짜 개체 틀 1">
            <a:extLst>
              <a:ext uri="{FF2B5EF4-FFF2-40B4-BE49-F238E27FC236}">
                <a16:creationId xmlns:a16="http://schemas.microsoft.com/office/drawing/2014/main" id="{FC0A8D6C-2166-C593-56DA-F8BC31AF5076}"/>
              </a:ext>
            </a:extLst>
          </p:cNvPr>
          <p:cNvSpPr>
            <a:spLocks noGrp="1"/>
          </p:cNvSpPr>
          <p:nvPr>
            <p:ph type="dt" sz="half" idx="10"/>
          </p:nvPr>
        </p:nvSpPr>
        <p:spPr/>
        <p:txBody>
          <a:bodyPr/>
          <a:lstStyle/>
          <a:p>
            <a:fld id="{42F496A3-B8C1-44CE-8FB5-7D81F3169F15}" type="datetime1">
              <a:rPr lang="ko-KR" altLang="en-US" smtClean="0"/>
              <a:t>2024-01-08</a:t>
            </a:fld>
            <a:endParaRPr lang="ko-KR" altLang="en-US"/>
          </a:p>
        </p:txBody>
      </p:sp>
      <p:sp>
        <p:nvSpPr>
          <p:cNvPr id="3" name="바닥글 개체 틀 2">
            <a:extLst>
              <a:ext uri="{FF2B5EF4-FFF2-40B4-BE49-F238E27FC236}">
                <a16:creationId xmlns:a16="http://schemas.microsoft.com/office/drawing/2014/main" id="{DC3355A0-B053-055C-A48D-03DCA4984DD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8A9E0C0-C208-C880-12BC-22614B99B3AA}"/>
              </a:ext>
            </a:extLst>
          </p:cNvPr>
          <p:cNvSpPr>
            <a:spLocks noGrp="1"/>
          </p:cNvSpPr>
          <p:nvPr>
            <p:ph type="sldNum" sz="quarter" idx="12"/>
          </p:nvPr>
        </p:nvSpPr>
        <p:spPr/>
        <p:txBody>
          <a:body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36105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D90640-7EB0-BE1D-FA8A-7A3A60D87864}"/>
              </a:ext>
            </a:extLst>
          </p:cNvPr>
          <p:cNvSpPr txBox="1"/>
          <p:nvPr userDrawn="1"/>
        </p:nvSpPr>
        <p:spPr>
          <a:xfrm>
            <a:off x="9982200" y="6501660"/>
            <a:ext cx="2194833" cy="230832"/>
          </a:xfrm>
          <a:prstGeom prst="rect">
            <a:avLst/>
          </a:prstGeom>
          <a:noFill/>
        </p:spPr>
        <p:txBody>
          <a:bodyPr wrap="none" rtlCol="0">
            <a:spAutoFit/>
          </a:bodyPr>
          <a:lstStyle/>
          <a:p>
            <a:pPr algn="r"/>
            <a:r>
              <a:rPr lang="en-US" altLang="ko-KR" sz="900">
                <a:solidFill>
                  <a:schemeClr val="bg1"/>
                </a:solidFill>
                <a:latin typeface="Arial" panose="020B0604020202020204" pitchFamily="34" charset="0"/>
                <a:cs typeface="Arial" panose="020B0604020202020204" pitchFamily="34" charset="0"/>
              </a:rPr>
              <a:t>ⓒSaebyeol Yu.</a:t>
            </a:r>
            <a:r>
              <a:rPr lang="ko-KR" altLang="en-US" sz="900">
                <a:solidFill>
                  <a:schemeClr val="bg1"/>
                </a:solidFill>
                <a:latin typeface="Arial" panose="020B0604020202020204" pitchFamily="34" charset="0"/>
                <a:cs typeface="Arial" panose="020B0604020202020204" pitchFamily="34" charset="0"/>
              </a:rPr>
              <a:t> </a:t>
            </a:r>
            <a:r>
              <a:rPr lang="en-US" altLang="ko-KR" sz="900" err="1">
                <a:solidFill>
                  <a:schemeClr val="bg1"/>
                </a:solidFill>
                <a:latin typeface="Arial" panose="020B0604020202020204" pitchFamily="34" charset="0"/>
                <a:cs typeface="Arial" panose="020B0604020202020204" pitchFamily="34" charset="0"/>
              </a:rPr>
              <a:t>Saebyeol’s</a:t>
            </a:r>
            <a:r>
              <a:rPr lang="ko-KR" altLang="en-US" sz="900">
                <a:solidFill>
                  <a:schemeClr val="bg1"/>
                </a:solidFill>
                <a:latin typeface="Arial" panose="020B0604020202020204" pitchFamily="34" charset="0"/>
                <a:cs typeface="Arial" panose="020B0604020202020204" pitchFamily="34" charset="0"/>
              </a:rPr>
              <a:t> </a:t>
            </a:r>
            <a:r>
              <a:rPr lang="en-US" altLang="ko-KR" sz="900">
                <a:solidFill>
                  <a:schemeClr val="bg1"/>
                </a:solidFill>
                <a:latin typeface="Arial" panose="020B0604020202020204" pitchFamily="34" charset="0"/>
                <a:cs typeface="Arial" panose="020B0604020202020204" pitchFamily="34" charset="0"/>
              </a:rPr>
              <a:t>PowerPoint</a:t>
            </a:r>
            <a:endParaRPr lang="ko-KR" altLang="en-US" sz="900">
              <a:solidFill>
                <a:schemeClr val="bg1"/>
              </a:solidFill>
              <a:latin typeface="Arial" panose="020B0604020202020204" pitchFamily="34" charset="0"/>
              <a:cs typeface="Arial" panose="020B0604020202020204" pitchFamily="34" charset="0"/>
            </a:endParaRPr>
          </a:p>
        </p:txBody>
      </p:sp>
      <p:sp>
        <p:nvSpPr>
          <p:cNvPr id="2" name="날짜 개체 틀 1">
            <a:extLst>
              <a:ext uri="{FF2B5EF4-FFF2-40B4-BE49-F238E27FC236}">
                <a16:creationId xmlns:a16="http://schemas.microsoft.com/office/drawing/2014/main" id="{FC0A8D6C-2166-C593-56DA-F8BC31AF5076}"/>
              </a:ext>
            </a:extLst>
          </p:cNvPr>
          <p:cNvSpPr>
            <a:spLocks noGrp="1"/>
          </p:cNvSpPr>
          <p:nvPr>
            <p:ph type="dt" sz="half" idx="10"/>
          </p:nvPr>
        </p:nvSpPr>
        <p:spPr/>
        <p:txBody>
          <a:bodyPr/>
          <a:lstStyle/>
          <a:p>
            <a:fld id="{4B79F766-6DDC-40F3-9390-A4F6C63627F0}" type="datetime1">
              <a:rPr lang="ko-KR" altLang="en-US" smtClean="0"/>
              <a:t>2024-01-08</a:t>
            </a:fld>
            <a:endParaRPr lang="ko-KR" altLang="en-US"/>
          </a:p>
        </p:txBody>
      </p:sp>
      <p:sp>
        <p:nvSpPr>
          <p:cNvPr id="3" name="바닥글 개체 틀 2">
            <a:extLst>
              <a:ext uri="{FF2B5EF4-FFF2-40B4-BE49-F238E27FC236}">
                <a16:creationId xmlns:a16="http://schemas.microsoft.com/office/drawing/2014/main" id="{DC3355A0-B053-055C-A48D-03DCA4984DD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8A9E0C0-C208-C880-12BC-22614B99B3AA}"/>
              </a:ext>
            </a:extLst>
          </p:cNvPr>
          <p:cNvSpPr>
            <a:spLocks noGrp="1"/>
          </p:cNvSpPr>
          <p:nvPr>
            <p:ph type="sldNum" sz="quarter" idx="12"/>
          </p:nvPr>
        </p:nvSpPr>
        <p:spPr/>
        <p:txBody>
          <a:body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301957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D2A1902-5E0F-4C85-6B9B-CFB8C95C2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6124FC5-232C-D503-51B2-2388BA704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DD67C67-55AD-BA6E-8404-A37284FE8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93F88-D5C8-4870-944B-D67359EF3BEB}" type="datetime1">
              <a:rPr lang="ko-KR" altLang="en-US" smtClean="0"/>
              <a:t>2024-01-08</a:t>
            </a:fld>
            <a:endParaRPr lang="ko-KR" altLang="en-US"/>
          </a:p>
        </p:txBody>
      </p:sp>
      <p:sp>
        <p:nvSpPr>
          <p:cNvPr id="5" name="바닥글 개체 틀 4">
            <a:extLst>
              <a:ext uri="{FF2B5EF4-FFF2-40B4-BE49-F238E27FC236}">
                <a16:creationId xmlns:a16="http://schemas.microsoft.com/office/drawing/2014/main" id="{E6847630-7AE5-2706-2404-F94D6A4CF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75DA98C0-863E-3233-E6CC-C61C5150E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599667220"/>
      </p:ext>
    </p:extLst>
  </p:cSld>
  <p:clrMap bg1="lt1" tx1="dk1" bg2="lt2" tx2="dk2" accent1="accent1" accent2="accent2" accent3="accent3" accent4="accent4" accent5="accent5" accent6="accent6" hlink="hlink" folHlink="folHlink"/>
  <p:sldLayoutIdLst>
    <p:sldLayoutId id="2147483655" r:id="rId1"/>
    <p:sldLayoutId id="2147483660" r:id="rId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956878-ABEC-AF9A-D2CE-3CA826B6E387}"/>
              </a:ext>
            </a:extLst>
          </p:cNvPr>
          <p:cNvSpPr txBox="1"/>
          <p:nvPr/>
        </p:nvSpPr>
        <p:spPr>
          <a:xfrm>
            <a:off x="289582" y="512036"/>
            <a:ext cx="11795921" cy="1631216"/>
          </a:xfrm>
          <a:prstGeom prst="rect">
            <a:avLst/>
          </a:prstGeom>
          <a:noFill/>
        </p:spPr>
        <p:txBody>
          <a:bodyPr wrap="none" rtlCol="0">
            <a:spAutoFit/>
          </a:bodyPr>
          <a:lstStyle/>
          <a:p>
            <a:r>
              <a:rPr lang="en-US" altLang="ko-KR" sz="5000" b="1" spc="-150" dirty="0">
                <a:solidFill>
                  <a:schemeClr val="bg1"/>
                </a:solidFill>
                <a:latin typeface="+mj-lt"/>
              </a:rPr>
              <a:t>A Novel Hierarchical Soft Actor-Critic Algorithm</a:t>
            </a:r>
          </a:p>
          <a:p>
            <a:r>
              <a:rPr lang="en-US" altLang="ko-KR" sz="5000" b="1" spc="-150" dirty="0">
                <a:solidFill>
                  <a:schemeClr val="bg1"/>
                </a:solidFill>
                <a:latin typeface="+mj-lt"/>
              </a:rPr>
              <a:t>for Multi-Logistics Robots Task Allocation</a:t>
            </a:r>
          </a:p>
        </p:txBody>
      </p:sp>
      <p:cxnSp>
        <p:nvCxnSpPr>
          <p:cNvPr id="7" name="직선 연결선 6">
            <a:extLst>
              <a:ext uri="{FF2B5EF4-FFF2-40B4-BE49-F238E27FC236}">
                <a16:creationId xmlns:a16="http://schemas.microsoft.com/office/drawing/2014/main" id="{AA083F78-7EAC-088E-92A6-2CCA7C19FAAA}"/>
              </a:ext>
            </a:extLst>
          </p:cNvPr>
          <p:cNvCxnSpPr>
            <a:cxnSpLocks/>
          </p:cNvCxnSpPr>
          <p:nvPr/>
        </p:nvCxnSpPr>
        <p:spPr>
          <a:xfrm>
            <a:off x="513347" y="2502541"/>
            <a:ext cx="117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직사각형 1">
            <a:extLst>
              <a:ext uri="{FF2B5EF4-FFF2-40B4-BE49-F238E27FC236}">
                <a16:creationId xmlns:a16="http://schemas.microsoft.com/office/drawing/2014/main" id="{0E1CA90F-8034-AD87-A44F-F13DAF7DB586}"/>
              </a:ext>
            </a:extLst>
          </p:cNvPr>
          <p:cNvSpPr/>
          <p:nvPr/>
        </p:nvSpPr>
        <p:spPr>
          <a:xfrm>
            <a:off x="9937214" y="6455884"/>
            <a:ext cx="2148290" cy="319489"/>
          </a:xfrm>
          <a:prstGeom prst="rect">
            <a:avLst/>
          </a:prstGeom>
          <a:solidFill>
            <a:srgbClr val="224D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5AA25519-9579-CEA3-CD0B-B53091DBEC34}"/>
              </a:ext>
            </a:extLst>
          </p:cNvPr>
          <p:cNvSpPr txBox="1"/>
          <p:nvPr/>
        </p:nvSpPr>
        <p:spPr>
          <a:xfrm>
            <a:off x="9745500" y="6007410"/>
            <a:ext cx="2329484" cy="338554"/>
          </a:xfrm>
          <a:prstGeom prst="rect">
            <a:avLst/>
          </a:prstGeom>
          <a:noFill/>
        </p:spPr>
        <p:txBody>
          <a:bodyPr wrap="none" rtlCol="0">
            <a:spAutoFit/>
          </a:bodyPr>
          <a:lstStyle/>
          <a:p>
            <a:r>
              <a:rPr lang="ko-KR" altLang="en-US" sz="1600" dirty="0">
                <a:solidFill>
                  <a:schemeClr val="bg1"/>
                </a:solidFill>
              </a:rPr>
              <a:t>경영과학연구실 전재현</a:t>
            </a:r>
          </a:p>
        </p:txBody>
      </p:sp>
      <p:sp>
        <p:nvSpPr>
          <p:cNvPr id="8" name="TextBox 7">
            <a:extLst>
              <a:ext uri="{FF2B5EF4-FFF2-40B4-BE49-F238E27FC236}">
                <a16:creationId xmlns:a16="http://schemas.microsoft.com/office/drawing/2014/main" id="{4876D97F-6BCC-3017-25EB-B3E04A2E1876}"/>
              </a:ext>
            </a:extLst>
          </p:cNvPr>
          <p:cNvSpPr txBox="1"/>
          <p:nvPr/>
        </p:nvSpPr>
        <p:spPr>
          <a:xfrm>
            <a:off x="465220" y="2696367"/>
            <a:ext cx="11620283" cy="584775"/>
          </a:xfrm>
          <a:prstGeom prst="rect">
            <a:avLst/>
          </a:prstGeom>
          <a:noFill/>
        </p:spPr>
        <p:txBody>
          <a:bodyPr wrap="square" rtlCol="0">
            <a:spAutoFit/>
          </a:bodyPr>
          <a:lstStyle/>
          <a:p>
            <a:r>
              <a:rPr lang="en-US" altLang="ko-KR" sz="1600" dirty="0">
                <a:solidFill>
                  <a:schemeClr val="bg1"/>
                </a:solidFill>
              </a:rPr>
              <a:t>Tang, </a:t>
            </a:r>
            <a:r>
              <a:rPr lang="en-US" altLang="ko-KR" sz="1600" dirty="0" err="1">
                <a:solidFill>
                  <a:schemeClr val="bg1"/>
                </a:solidFill>
              </a:rPr>
              <a:t>Hengliang</a:t>
            </a:r>
            <a:r>
              <a:rPr lang="en-US" altLang="ko-KR" sz="1600" dirty="0">
                <a:solidFill>
                  <a:schemeClr val="bg1"/>
                </a:solidFill>
              </a:rPr>
              <a:t>, et al. "A novel hierarchical soft actor-critic algorithm for multi-logistics robots task allocation." </a:t>
            </a:r>
            <a:r>
              <a:rPr lang="en-US" altLang="ko-KR" sz="1600" dirty="0" err="1">
                <a:solidFill>
                  <a:schemeClr val="bg1"/>
                </a:solidFill>
              </a:rPr>
              <a:t>Ieee</a:t>
            </a:r>
            <a:r>
              <a:rPr lang="en-US" altLang="ko-KR" sz="1600" dirty="0">
                <a:solidFill>
                  <a:schemeClr val="bg1"/>
                </a:solidFill>
              </a:rPr>
              <a:t> Access 9 (2021): 42568-42582.</a:t>
            </a:r>
            <a:endParaRPr lang="ko-KR" altLang="en-US" sz="1600" dirty="0">
              <a:solidFill>
                <a:schemeClr val="bg1"/>
              </a:solidFill>
            </a:endParaRPr>
          </a:p>
        </p:txBody>
      </p:sp>
      <p:sp>
        <p:nvSpPr>
          <p:cNvPr id="4" name="슬라이드 번호 개체 틀 3">
            <a:extLst>
              <a:ext uri="{FF2B5EF4-FFF2-40B4-BE49-F238E27FC236}">
                <a16:creationId xmlns:a16="http://schemas.microsoft.com/office/drawing/2014/main" id="{DF282951-F269-3D9B-8640-FAA22F7111B6}"/>
              </a:ext>
            </a:extLst>
          </p:cNvPr>
          <p:cNvSpPr>
            <a:spLocks noGrp="1"/>
          </p:cNvSpPr>
          <p:nvPr>
            <p:ph type="sldNum" sz="quarter" idx="12"/>
          </p:nvPr>
        </p:nvSpPr>
        <p:spPr/>
        <p:txBody>
          <a:bodyPr/>
          <a:lstStyle/>
          <a:p>
            <a:fld id="{9C41A778-E908-4432-BB93-29EAA93A69D6}" type="slidenum">
              <a:rPr lang="ko-KR" altLang="en-US" smtClean="0"/>
              <a:t>1</a:t>
            </a:fld>
            <a:endParaRPr lang="ko-KR" altLang="en-US"/>
          </a:p>
        </p:txBody>
      </p:sp>
    </p:spTree>
    <p:extLst>
      <p:ext uri="{BB962C8B-B14F-4D97-AF65-F5344CB8AC3E}">
        <p14:creationId xmlns:p14="http://schemas.microsoft.com/office/powerpoint/2010/main" val="392962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039952" cy="523220"/>
          </a:xfrm>
          <a:prstGeom prst="rect">
            <a:avLst/>
          </a:prstGeom>
          <a:noFill/>
        </p:spPr>
        <p:txBody>
          <a:bodyPr wrap="none" rtlCol="0">
            <a:spAutoFit/>
          </a:bodyPr>
          <a:lstStyle/>
          <a:p>
            <a:r>
              <a:rPr lang="en-US" altLang="ko-KR" sz="2800" b="1" spc="-300" dirty="0">
                <a:solidFill>
                  <a:schemeClr val="accent1"/>
                </a:solidFill>
              </a:rPr>
              <a:t>Hierarchical Soft Actor-Critic(HSAC)</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3323987"/>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The Controller determines the specific actions to achieve the subgoals set by the Meta-controller. It selects and executes actions based on the current state and the subgoals received from the Meta-controller.</a:t>
            </a:r>
            <a:br>
              <a:rPr lang="en-US" altLang="ko-KR" sz="1500" dirty="0">
                <a:latin typeface="+mn-ea"/>
              </a:rPr>
            </a:br>
            <a:r>
              <a:rPr lang="en-US" altLang="ko-KR" sz="1500" dirty="0">
                <a:latin typeface="+mn-ea"/>
              </a:rPr>
              <a:t>The objective function of the controller is to maximize intrinsic rewards.</a:t>
            </a:r>
          </a:p>
          <a:p>
            <a:endParaRPr lang="en-US" altLang="ko-KR" sz="1500" dirty="0">
              <a:latin typeface="+mn-ea"/>
            </a:endParaRPr>
          </a:p>
          <a:p>
            <a:endParaRPr lang="en-US" altLang="ko-KR" sz="1500" dirty="0">
              <a:latin typeface="+mn-ea"/>
            </a:endParaRPr>
          </a:p>
          <a:p>
            <a:endParaRPr lang="en-US" altLang="ko-KR" sz="1500" dirty="0">
              <a:latin typeface="+mn-ea"/>
            </a:endParaRPr>
          </a:p>
          <a:p>
            <a:endParaRPr lang="en-US" altLang="ko-KR" sz="1500" dirty="0">
              <a:latin typeface="+mn-ea"/>
            </a:endParaRPr>
          </a:p>
          <a:p>
            <a:endParaRPr lang="en-US" altLang="ko-KR" sz="1500" dirty="0">
              <a:latin typeface="+mn-ea"/>
            </a:endParaRPr>
          </a:p>
          <a:p>
            <a:endParaRPr lang="en-US" altLang="ko-KR" sz="1500" dirty="0">
              <a:latin typeface="+mn-ea"/>
            </a:endParaRPr>
          </a:p>
          <a:p>
            <a:br>
              <a:rPr lang="en-US" altLang="ko-KR" sz="1500" dirty="0">
                <a:latin typeface="+mn-ea"/>
              </a:rPr>
            </a:br>
            <a:endParaRPr lang="en-US" altLang="ko-KR" sz="1500" dirty="0">
              <a:latin typeface="+mn-ea"/>
            </a:endParaRPr>
          </a:p>
          <a:p>
            <a:pPr marL="285750" indent="-285750">
              <a:buFont typeface="Arial" panose="020B0604020202020204" pitchFamily="34" charset="0"/>
              <a:buChar char="•"/>
            </a:pPr>
            <a:r>
              <a:rPr lang="en-US" altLang="ko-KR" sz="1500" dirty="0">
                <a:latin typeface="+mn-ea"/>
              </a:rPr>
              <a:t>The Meta-controller Is responsible for managing the long-term goals of the overall mission. It sets subgoals(intermediate objectives) based on the current state information.</a:t>
            </a:r>
            <a:br>
              <a:rPr lang="en-US" altLang="ko-KR" sz="1500" dirty="0">
                <a:latin typeface="+mn-ea"/>
              </a:rPr>
            </a:br>
            <a:r>
              <a:rPr lang="en-US" altLang="ko-KR" sz="1500" dirty="0">
                <a:latin typeface="+mn-ea"/>
              </a:rPr>
              <a:t>The objective function of the meta-controller is to maximize the future cumulative extrinsic reward.</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pic>
        <p:nvPicPr>
          <p:cNvPr id="9" name="그림 8">
            <a:extLst>
              <a:ext uri="{FF2B5EF4-FFF2-40B4-BE49-F238E27FC236}">
                <a16:creationId xmlns:a16="http://schemas.microsoft.com/office/drawing/2014/main" id="{7144A4CC-FDE2-9DA0-DFD6-6D27E935EA4E}"/>
              </a:ext>
            </a:extLst>
          </p:cNvPr>
          <p:cNvPicPr>
            <a:picLocks noChangeAspect="1"/>
          </p:cNvPicPr>
          <p:nvPr/>
        </p:nvPicPr>
        <p:blipFill>
          <a:blip r:embed="rId3"/>
          <a:stretch>
            <a:fillRect/>
          </a:stretch>
        </p:blipFill>
        <p:spPr>
          <a:xfrm>
            <a:off x="4170134" y="2363144"/>
            <a:ext cx="2333951" cy="962159"/>
          </a:xfrm>
          <a:prstGeom prst="rect">
            <a:avLst/>
          </a:prstGeom>
        </p:spPr>
      </p:pic>
      <p:pic>
        <p:nvPicPr>
          <p:cNvPr id="11" name="그림 10">
            <a:extLst>
              <a:ext uri="{FF2B5EF4-FFF2-40B4-BE49-F238E27FC236}">
                <a16:creationId xmlns:a16="http://schemas.microsoft.com/office/drawing/2014/main" id="{CACDF63B-C238-7EBD-B1DD-DB4E537F051D}"/>
              </a:ext>
            </a:extLst>
          </p:cNvPr>
          <p:cNvPicPr>
            <a:picLocks noChangeAspect="1"/>
          </p:cNvPicPr>
          <p:nvPr/>
        </p:nvPicPr>
        <p:blipFill>
          <a:blip r:embed="rId4"/>
          <a:stretch>
            <a:fillRect/>
          </a:stretch>
        </p:blipFill>
        <p:spPr>
          <a:xfrm>
            <a:off x="4170134" y="4974782"/>
            <a:ext cx="2067213" cy="895475"/>
          </a:xfrm>
          <a:prstGeom prst="rect">
            <a:avLst/>
          </a:prstGeom>
        </p:spPr>
      </p:pic>
      <p:sp>
        <p:nvSpPr>
          <p:cNvPr id="13" name="슬라이드 번호 개체 틀 12">
            <a:extLst>
              <a:ext uri="{FF2B5EF4-FFF2-40B4-BE49-F238E27FC236}">
                <a16:creationId xmlns:a16="http://schemas.microsoft.com/office/drawing/2014/main" id="{E0840E6F-09F7-EF8D-3DB7-812C0F09B1A1}"/>
              </a:ext>
            </a:extLst>
          </p:cNvPr>
          <p:cNvSpPr>
            <a:spLocks noGrp="1"/>
          </p:cNvSpPr>
          <p:nvPr>
            <p:ph type="sldNum" sz="quarter" idx="12"/>
          </p:nvPr>
        </p:nvSpPr>
        <p:spPr/>
        <p:txBody>
          <a:bodyPr/>
          <a:lstStyle/>
          <a:p>
            <a:fld id="{9C41A778-E908-4432-BB93-29EAA93A69D6}" type="slidenum">
              <a:rPr lang="ko-KR" altLang="en-US" smtClean="0"/>
              <a:t>10</a:t>
            </a:fld>
            <a:endParaRPr lang="ko-KR" altLang="en-US"/>
          </a:p>
        </p:txBody>
      </p:sp>
    </p:spTree>
    <p:extLst>
      <p:ext uri="{BB962C8B-B14F-4D97-AF65-F5344CB8AC3E}">
        <p14:creationId xmlns:p14="http://schemas.microsoft.com/office/powerpoint/2010/main" val="320256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2044983" cy="523220"/>
          </a:xfrm>
          <a:prstGeom prst="rect">
            <a:avLst/>
          </a:prstGeom>
          <a:noFill/>
        </p:spPr>
        <p:txBody>
          <a:bodyPr wrap="none" rtlCol="0">
            <a:spAutoFit/>
          </a:bodyPr>
          <a:lstStyle/>
          <a:p>
            <a:r>
              <a:rPr lang="en-US" altLang="ko-KR" sz="2800" b="1" spc="-300" dirty="0">
                <a:solidFill>
                  <a:schemeClr val="accent1"/>
                </a:solidFill>
              </a:rPr>
              <a:t>Reward Shaping</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286232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Extrinsic Reward</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a:p>
            <a:endParaRPr lang="en-US" altLang="ko-KR" sz="1500">
              <a:latin typeface="+mn-ea"/>
            </a:endParaRP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Intrinsic Reward</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pic>
        <p:nvPicPr>
          <p:cNvPr id="9" name="그림 8">
            <a:extLst>
              <a:ext uri="{FF2B5EF4-FFF2-40B4-BE49-F238E27FC236}">
                <a16:creationId xmlns:a16="http://schemas.microsoft.com/office/drawing/2014/main" id="{093F222E-F4F0-BD3F-2B7B-278EEF24644F}"/>
              </a:ext>
            </a:extLst>
          </p:cNvPr>
          <p:cNvPicPr>
            <a:picLocks noChangeAspect="1"/>
          </p:cNvPicPr>
          <p:nvPr/>
        </p:nvPicPr>
        <p:blipFill>
          <a:blip r:embed="rId3"/>
          <a:stretch>
            <a:fillRect/>
          </a:stretch>
        </p:blipFill>
        <p:spPr>
          <a:xfrm>
            <a:off x="1947901" y="1734756"/>
            <a:ext cx="6992326" cy="1457528"/>
          </a:xfrm>
          <a:prstGeom prst="rect">
            <a:avLst/>
          </a:prstGeom>
        </p:spPr>
      </p:pic>
      <p:pic>
        <p:nvPicPr>
          <p:cNvPr id="11" name="그림 10">
            <a:extLst>
              <a:ext uri="{FF2B5EF4-FFF2-40B4-BE49-F238E27FC236}">
                <a16:creationId xmlns:a16="http://schemas.microsoft.com/office/drawing/2014/main" id="{1A50EFAF-1699-C7B7-3C23-6E2D82C851D9}"/>
              </a:ext>
            </a:extLst>
          </p:cNvPr>
          <p:cNvPicPr>
            <a:picLocks noChangeAspect="1"/>
          </p:cNvPicPr>
          <p:nvPr/>
        </p:nvPicPr>
        <p:blipFill>
          <a:blip r:embed="rId4"/>
          <a:stretch>
            <a:fillRect/>
          </a:stretch>
        </p:blipFill>
        <p:spPr>
          <a:xfrm>
            <a:off x="2078674" y="4371806"/>
            <a:ext cx="6887536" cy="990738"/>
          </a:xfrm>
          <a:prstGeom prst="rect">
            <a:avLst/>
          </a:prstGeom>
        </p:spPr>
      </p:pic>
      <p:sp>
        <p:nvSpPr>
          <p:cNvPr id="13" name="슬라이드 번호 개체 틀 12">
            <a:extLst>
              <a:ext uri="{FF2B5EF4-FFF2-40B4-BE49-F238E27FC236}">
                <a16:creationId xmlns:a16="http://schemas.microsoft.com/office/drawing/2014/main" id="{0DC4BFBB-8038-18DD-4AC8-D2746FC29F0F}"/>
              </a:ext>
            </a:extLst>
          </p:cNvPr>
          <p:cNvSpPr>
            <a:spLocks noGrp="1"/>
          </p:cNvSpPr>
          <p:nvPr>
            <p:ph type="sldNum" sz="quarter" idx="12"/>
          </p:nvPr>
        </p:nvSpPr>
        <p:spPr/>
        <p:txBody>
          <a:bodyPr/>
          <a:lstStyle/>
          <a:p>
            <a:fld id="{9C41A778-E908-4432-BB93-29EAA93A69D6}" type="slidenum">
              <a:rPr lang="ko-KR" altLang="en-US" smtClean="0"/>
              <a:t>11</a:t>
            </a:fld>
            <a:endParaRPr lang="ko-KR" altLang="en-US"/>
          </a:p>
        </p:txBody>
      </p:sp>
    </p:spTree>
    <p:extLst>
      <p:ext uri="{BB962C8B-B14F-4D97-AF65-F5344CB8AC3E}">
        <p14:creationId xmlns:p14="http://schemas.microsoft.com/office/powerpoint/2010/main" val="100292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2044983" cy="523220"/>
          </a:xfrm>
          <a:prstGeom prst="rect">
            <a:avLst/>
          </a:prstGeom>
          <a:noFill/>
        </p:spPr>
        <p:txBody>
          <a:bodyPr wrap="none" rtlCol="0">
            <a:spAutoFit/>
          </a:bodyPr>
          <a:lstStyle/>
          <a:p>
            <a:r>
              <a:rPr lang="en-US" altLang="ko-KR" sz="2800" b="1" spc="-300">
                <a:solidFill>
                  <a:schemeClr val="accent1"/>
                </a:solidFill>
              </a:rPr>
              <a:t>Reward Shaping</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286232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a:latin typeface="+mn-ea"/>
              </a:rPr>
              <a:t>Extrinsic Reward</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endParaRPr lang="en-US" altLang="ko-KR" sz="1500">
              <a:latin typeface="+mn-ea"/>
            </a:endParaRPr>
          </a:p>
          <a:p>
            <a:endParaRPr lang="en-US" altLang="ko-KR" sz="1500">
              <a:latin typeface="+mn-ea"/>
            </a:endParaRP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Intrinsic Reward</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pic>
        <p:nvPicPr>
          <p:cNvPr id="9" name="그림 8">
            <a:extLst>
              <a:ext uri="{FF2B5EF4-FFF2-40B4-BE49-F238E27FC236}">
                <a16:creationId xmlns:a16="http://schemas.microsoft.com/office/drawing/2014/main" id="{093F222E-F4F0-BD3F-2B7B-278EEF24644F}"/>
              </a:ext>
            </a:extLst>
          </p:cNvPr>
          <p:cNvPicPr>
            <a:picLocks noChangeAspect="1"/>
          </p:cNvPicPr>
          <p:nvPr/>
        </p:nvPicPr>
        <p:blipFill>
          <a:blip r:embed="rId3"/>
          <a:stretch>
            <a:fillRect/>
          </a:stretch>
        </p:blipFill>
        <p:spPr>
          <a:xfrm>
            <a:off x="1947901" y="1734756"/>
            <a:ext cx="6992326" cy="1457528"/>
          </a:xfrm>
          <a:prstGeom prst="rect">
            <a:avLst/>
          </a:prstGeom>
        </p:spPr>
      </p:pic>
      <p:pic>
        <p:nvPicPr>
          <p:cNvPr id="11" name="그림 10">
            <a:extLst>
              <a:ext uri="{FF2B5EF4-FFF2-40B4-BE49-F238E27FC236}">
                <a16:creationId xmlns:a16="http://schemas.microsoft.com/office/drawing/2014/main" id="{1A50EFAF-1699-C7B7-3C23-6E2D82C851D9}"/>
              </a:ext>
            </a:extLst>
          </p:cNvPr>
          <p:cNvPicPr>
            <a:picLocks noChangeAspect="1"/>
          </p:cNvPicPr>
          <p:nvPr/>
        </p:nvPicPr>
        <p:blipFill>
          <a:blip r:embed="rId4"/>
          <a:stretch>
            <a:fillRect/>
          </a:stretch>
        </p:blipFill>
        <p:spPr>
          <a:xfrm>
            <a:off x="2078674" y="4371806"/>
            <a:ext cx="6887536" cy="990738"/>
          </a:xfrm>
          <a:prstGeom prst="rect">
            <a:avLst/>
          </a:prstGeom>
        </p:spPr>
      </p:pic>
      <p:sp>
        <p:nvSpPr>
          <p:cNvPr id="2" name="TextBox 1">
            <a:extLst>
              <a:ext uri="{FF2B5EF4-FFF2-40B4-BE49-F238E27FC236}">
                <a16:creationId xmlns:a16="http://schemas.microsoft.com/office/drawing/2014/main" id="{7DFA50C2-67B9-0B1F-4019-D2FB0898062C}"/>
              </a:ext>
            </a:extLst>
          </p:cNvPr>
          <p:cNvSpPr txBox="1"/>
          <p:nvPr/>
        </p:nvSpPr>
        <p:spPr>
          <a:xfrm>
            <a:off x="8966210" y="4559762"/>
            <a:ext cx="3884939" cy="246221"/>
          </a:xfrm>
          <a:prstGeom prst="rect">
            <a:avLst/>
          </a:prstGeom>
          <a:noFill/>
        </p:spPr>
        <p:txBody>
          <a:bodyPr wrap="square" rtlCol="0">
            <a:spAutoFit/>
          </a:bodyPr>
          <a:lstStyle/>
          <a:p>
            <a:r>
              <a:rPr lang="en-US" altLang="ko-KR" sz="1000" dirty="0">
                <a:solidFill>
                  <a:srgbClr val="FF0000"/>
                </a:solidFill>
                <a:latin typeface="+mn-ea"/>
              </a:rPr>
              <a:t>(Shouldn't 'achieves' be 'not achieves’?)</a:t>
            </a:r>
          </a:p>
        </p:txBody>
      </p:sp>
      <p:sp>
        <p:nvSpPr>
          <p:cNvPr id="4" name="직사각형 3">
            <a:extLst>
              <a:ext uri="{FF2B5EF4-FFF2-40B4-BE49-F238E27FC236}">
                <a16:creationId xmlns:a16="http://schemas.microsoft.com/office/drawing/2014/main" id="{C8567DF0-80E8-AF0E-E083-4CDF87C68AF8}"/>
              </a:ext>
            </a:extLst>
          </p:cNvPr>
          <p:cNvSpPr/>
          <p:nvPr/>
        </p:nvSpPr>
        <p:spPr>
          <a:xfrm>
            <a:off x="4097438" y="4452831"/>
            <a:ext cx="4857197" cy="4341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0" name="슬라이드 번호 개체 틀 9">
            <a:extLst>
              <a:ext uri="{FF2B5EF4-FFF2-40B4-BE49-F238E27FC236}">
                <a16:creationId xmlns:a16="http://schemas.microsoft.com/office/drawing/2014/main" id="{00E859FC-E2BD-BE67-A3C8-ABABE64A5F81}"/>
              </a:ext>
            </a:extLst>
          </p:cNvPr>
          <p:cNvSpPr>
            <a:spLocks noGrp="1"/>
          </p:cNvSpPr>
          <p:nvPr>
            <p:ph type="sldNum" sz="quarter" idx="12"/>
          </p:nvPr>
        </p:nvSpPr>
        <p:spPr/>
        <p:txBody>
          <a:bodyPr/>
          <a:lstStyle/>
          <a:p>
            <a:fld id="{9C41A778-E908-4432-BB93-29EAA93A69D6}" type="slidenum">
              <a:rPr lang="ko-KR" altLang="en-US" smtClean="0"/>
              <a:t>12</a:t>
            </a:fld>
            <a:endParaRPr lang="ko-KR" altLang="en-US"/>
          </a:p>
        </p:txBody>
      </p:sp>
    </p:spTree>
    <p:extLst>
      <p:ext uri="{BB962C8B-B14F-4D97-AF65-F5344CB8AC3E}">
        <p14:creationId xmlns:p14="http://schemas.microsoft.com/office/powerpoint/2010/main" val="396004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603196" cy="523220"/>
          </a:xfrm>
          <a:prstGeom prst="rect">
            <a:avLst/>
          </a:prstGeom>
          <a:noFill/>
        </p:spPr>
        <p:txBody>
          <a:bodyPr wrap="none" rtlCol="0">
            <a:spAutoFit/>
          </a:bodyPr>
          <a:lstStyle/>
          <a:p>
            <a:r>
              <a:rPr lang="en-US" altLang="ko-KR" sz="2800" b="1" spc="-300">
                <a:solidFill>
                  <a:schemeClr val="accent1"/>
                </a:solidFill>
              </a:rPr>
              <a:t>Experiment  </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p:sp>
        <p:nvSpPr>
          <p:cNvPr id="9" name="TextBox 8">
            <a:extLst>
              <a:ext uri="{FF2B5EF4-FFF2-40B4-BE49-F238E27FC236}">
                <a16:creationId xmlns:a16="http://schemas.microsoft.com/office/drawing/2014/main" id="{F899DA29-1384-39BB-7DB7-C16773391BF8}"/>
              </a:ext>
            </a:extLst>
          </p:cNvPr>
          <p:cNvSpPr txBox="1"/>
          <p:nvPr/>
        </p:nvSpPr>
        <p:spPr>
          <a:xfrm>
            <a:off x="457258" y="1192806"/>
            <a:ext cx="11111160" cy="1246495"/>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Experimental environment parameter settings are derived from the research results of </a:t>
            </a:r>
            <a:r>
              <a:rPr lang="en-US" altLang="ko-KR" sz="1500" dirty="0" err="1">
                <a:latin typeface="+mn-ea"/>
              </a:rPr>
              <a:t>Christianos</a:t>
            </a:r>
            <a:r>
              <a:rPr lang="en-US" altLang="ko-KR" sz="1500" dirty="0">
                <a:latin typeface="+mn-ea"/>
              </a:rPr>
              <a:t> F. et al</a:t>
            </a:r>
          </a:p>
          <a:p>
            <a:pPr marL="285750" indent="-285750">
              <a:buFont typeface="Arial" panose="020B0604020202020204" pitchFamily="34" charset="0"/>
              <a:buChar char="•"/>
            </a:pPr>
            <a:r>
              <a:rPr lang="en-US" altLang="ko-KR" sz="1500" dirty="0">
                <a:latin typeface="+mn-ea"/>
              </a:rPr>
              <a:t>Orders are randomly generated and distributed over N shelves</a:t>
            </a:r>
          </a:p>
          <a:p>
            <a:pPr marL="285750" indent="-285750">
              <a:buFont typeface="Arial" panose="020B0604020202020204" pitchFamily="34" charset="0"/>
              <a:buChar char="•"/>
            </a:pPr>
            <a:r>
              <a:rPr lang="en-US" altLang="ko-KR" sz="1500" dirty="0">
                <a:latin typeface="+mn-ea"/>
              </a:rPr>
              <a:t>The AGV robots can move beneath shelves when they do not carry a shelf, but when carrying a shelf, robots must use the corridors visible.</a:t>
            </a:r>
          </a:p>
          <a:p>
            <a:pPr marL="285750" indent="-285750">
              <a:buFont typeface="Arial" panose="020B0604020202020204" pitchFamily="34" charset="0"/>
              <a:buChar char="•"/>
            </a:pPr>
            <a:r>
              <a:rPr lang="en-US" altLang="ko-KR" sz="1500" dirty="0">
                <a:latin typeface="+mn-ea"/>
              </a:rPr>
              <a:t>The environment is partially-observable with a very sparse reward.</a:t>
            </a:r>
          </a:p>
          <a:p>
            <a:pPr marL="285750" indent="-285750">
              <a:buFont typeface="Arial" panose="020B0604020202020204" pitchFamily="34" charset="0"/>
              <a:buChar char="•"/>
            </a:pPr>
            <a:endParaRPr lang="en-US" altLang="ko-KR" sz="1500" dirty="0">
              <a:latin typeface="+mn-ea"/>
            </a:endParaRPr>
          </a:p>
        </p:txBody>
      </p:sp>
      <p:sp>
        <p:nvSpPr>
          <p:cNvPr id="2" name="TextBox 1">
            <a:extLst>
              <a:ext uri="{FF2B5EF4-FFF2-40B4-BE49-F238E27FC236}">
                <a16:creationId xmlns:a16="http://schemas.microsoft.com/office/drawing/2014/main" id="{CAD7DEC5-FE19-9ECA-3BF8-A53D61E08D4E}"/>
              </a:ext>
            </a:extLst>
          </p:cNvPr>
          <p:cNvSpPr txBox="1"/>
          <p:nvPr/>
        </p:nvSpPr>
        <p:spPr>
          <a:xfrm>
            <a:off x="2235909"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8" name="TextBox 7">
            <a:extLst>
              <a:ext uri="{FF2B5EF4-FFF2-40B4-BE49-F238E27FC236}">
                <a16:creationId xmlns:a16="http://schemas.microsoft.com/office/drawing/2014/main" id="{FDBF1C29-0321-BD69-9444-5D47108C5176}"/>
              </a:ext>
            </a:extLst>
          </p:cNvPr>
          <p:cNvSpPr txBox="1"/>
          <p:nvPr/>
        </p:nvSpPr>
        <p:spPr>
          <a:xfrm>
            <a:off x="5946562"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10" name="TextBox 9">
            <a:extLst>
              <a:ext uri="{FF2B5EF4-FFF2-40B4-BE49-F238E27FC236}">
                <a16:creationId xmlns:a16="http://schemas.microsoft.com/office/drawing/2014/main" id="{59DA4573-79B6-3423-6FDB-99FE331C1139}"/>
              </a:ext>
            </a:extLst>
          </p:cNvPr>
          <p:cNvSpPr txBox="1"/>
          <p:nvPr/>
        </p:nvSpPr>
        <p:spPr>
          <a:xfrm>
            <a:off x="9657215"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12" name="직사각형 11">
            <a:extLst>
              <a:ext uri="{FF2B5EF4-FFF2-40B4-BE49-F238E27FC236}">
                <a16:creationId xmlns:a16="http://schemas.microsoft.com/office/drawing/2014/main" id="{A2B5BEC5-EE44-7699-BB1A-82ADE7253F63}"/>
              </a:ext>
            </a:extLst>
          </p:cNvPr>
          <p:cNvSpPr/>
          <p:nvPr/>
        </p:nvSpPr>
        <p:spPr>
          <a:xfrm>
            <a:off x="344191" y="2660073"/>
            <a:ext cx="11503618" cy="389294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a:t>
            </a:r>
            <a:endParaRPr lang="ko-KR" altLang="en-US"/>
          </a:p>
        </p:txBody>
      </p:sp>
      <p:pic>
        <p:nvPicPr>
          <p:cNvPr id="11" name="그림 10">
            <a:extLst>
              <a:ext uri="{FF2B5EF4-FFF2-40B4-BE49-F238E27FC236}">
                <a16:creationId xmlns:a16="http://schemas.microsoft.com/office/drawing/2014/main" id="{5AD11883-E7E6-3F59-7F69-691E75106E3B}"/>
              </a:ext>
            </a:extLst>
          </p:cNvPr>
          <p:cNvPicPr>
            <a:picLocks noChangeAspect="1"/>
          </p:cNvPicPr>
          <p:nvPr/>
        </p:nvPicPr>
        <p:blipFill>
          <a:blip r:embed="rId2"/>
          <a:stretch>
            <a:fillRect/>
          </a:stretch>
        </p:blipFill>
        <p:spPr>
          <a:xfrm>
            <a:off x="613765" y="2784273"/>
            <a:ext cx="6826809" cy="3728639"/>
          </a:xfrm>
          <a:prstGeom prst="rect">
            <a:avLst/>
          </a:prstGeom>
        </p:spPr>
      </p:pic>
      <p:pic>
        <p:nvPicPr>
          <p:cNvPr id="4" name="그림 3">
            <a:extLst>
              <a:ext uri="{FF2B5EF4-FFF2-40B4-BE49-F238E27FC236}">
                <a16:creationId xmlns:a16="http://schemas.microsoft.com/office/drawing/2014/main" id="{A9F16951-B44C-22C7-0F9A-1488D7C06806}"/>
              </a:ext>
            </a:extLst>
          </p:cNvPr>
          <p:cNvPicPr>
            <a:picLocks noChangeAspect="1"/>
          </p:cNvPicPr>
          <p:nvPr/>
        </p:nvPicPr>
        <p:blipFill>
          <a:blip r:embed="rId3"/>
          <a:stretch>
            <a:fillRect/>
          </a:stretch>
        </p:blipFill>
        <p:spPr>
          <a:xfrm>
            <a:off x="7326565" y="3822572"/>
            <a:ext cx="4400695" cy="1567944"/>
          </a:xfrm>
          <a:prstGeom prst="rect">
            <a:avLst/>
          </a:prstGeom>
        </p:spPr>
      </p:pic>
      <p:sp>
        <p:nvSpPr>
          <p:cNvPr id="13" name="슬라이드 번호 개체 틀 12">
            <a:extLst>
              <a:ext uri="{FF2B5EF4-FFF2-40B4-BE49-F238E27FC236}">
                <a16:creationId xmlns:a16="http://schemas.microsoft.com/office/drawing/2014/main" id="{ED0F0D47-56F7-7B13-29A7-068D7E886881}"/>
              </a:ext>
            </a:extLst>
          </p:cNvPr>
          <p:cNvSpPr>
            <a:spLocks noGrp="1"/>
          </p:cNvSpPr>
          <p:nvPr>
            <p:ph type="sldNum" sz="quarter" idx="12"/>
          </p:nvPr>
        </p:nvSpPr>
        <p:spPr/>
        <p:txBody>
          <a:bodyPr/>
          <a:lstStyle/>
          <a:p>
            <a:fld id="{9C41A778-E908-4432-BB93-29EAA93A69D6}" type="slidenum">
              <a:rPr lang="ko-KR" altLang="en-US" smtClean="0"/>
              <a:t>13</a:t>
            </a:fld>
            <a:endParaRPr lang="ko-KR" altLang="en-US"/>
          </a:p>
        </p:txBody>
      </p:sp>
    </p:spTree>
    <p:extLst>
      <p:ext uri="{BB962C8B-B14F-4D97-AF65-F5344CB8AC3E}">
        <p14:creationId xmlns:p14="http://schemas.microsoft.com/office/powerpoint/2010/main" val="190920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603196" cy="523220"/>
          </a:xfrm>
          <a:prstGeom prst="rect">
            <a:avLst/>
          </a:prstGeom>
          <a:noFill/>
        </p:spPr>
        <p:txBody>
          <a:bodyPr wrap="none" rtlCol="0">
            <a:spAutoFit/>
          </a:bodyPr>
          <a:lstStyle/>
          <a:p>
            <a:r>
              <a:rPr lang="en-US" altLang="ko-KR" sz="2800" b="1" spc="-300">
                <a:solidFill>
                  <a:schemeClr val="accent1"/>
                </a:solidFill>
              </a:rPr>
              <a:t>Experiment  </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p:sp>
        <p:nvSpPr>
          <p:cNvPr id="9" name="TextBox 8">
            <a:extLst>
              <a:ext uri="{FF2B5EF4-FFF2-40B4-BE49-F238E27FC236}">
                <a16:creationId xmlns:a16="http://schemas.microsoft.com/office/drawing/2014/main" id="{F899DA29-1384-39BB-7DB7-C16773391BF8}"/>
              </a:ext>
            </a:extLst>
          </p:cNvPr>
          <p:cNvSpPr txBox="1"/>
          <p:nvPr/>
        </p:nvSpPr>
        <p:spPr>
          <a:xfrm>
            <a:off x="457258" y="1192806"/>
            <a:ext cx="11111160" cy="1246495"/>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At each iteration, the task list of the environment is obtained and the tasks are assigned to the AGV robots.</a:t>
            </a:r>
          </a:p>
          <a:p>
            <a:pPr marL="285750" indent="-285750">
              <a:buFont typeface="Arial" panose="020B0604020202020204" pitchFamily="34" charset="0"/>
              <a:buChar char="•"/>
            </a:pPr>
            <a:r>
              <a:rPr lang="en-US" altLang="ko-KR" sz="1500" dirty="0">
                <a:latin typeface="+mn-ea"/>
              </a:rPr>
              <a:t>For each AGV robot, the state and tasks of the environment are obtained. Then the meta-controller generates the robots sub-goals. The controller generates the robot’s actions and calculates the intrinsic rewards. Next the robot’s actions are united to interact with the environment and obtain the next state and extrinsic reward.</a:t>
            </a:r>
          </a:p>
          <a:p>
            <a:pPr marL="285750" indent="-285750">
              <a:buFont typeface="Arial" panose="020B0604020202020204" pitchFamily="34" charset="0"/>
              <a:buChar char="•"/>
            </a:pPr>
            <a:endParaRPr lang="en-US" altLang="ko-KR" sz="1500" dirty="0">
              <a:latin typeface="+mn-ea"/>
            </a:endParaRPr>
          </a:p>
        </p:txBody>
      </p:sp>
      <p:sp>
        <p:nvSpPr>
          <p:cNvPr id="2" name="TextBox 1">
            <a:extLst>
              <a:ext uri="{FF2B5EF4-FFF2-40B4-BE49-F238E27FC236}">
                <a16:creationId xmlns:a16="http://schemas.microsoft.com/office/drawing/2014/main" id="{CAD7DEC5-FE19-9ECA-3BF8-A53D61E08D4E}"/>
              </a:ext>
            </a:extLst>
          </p:cNvPr>
          <p:cNvSpPr txBox="1"/>
          <p:nvPr/>
        </p:nvSpPr>
        <p:spPr>
          <a:xfrm>
            <a:off x="2235909"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8" name="TextBox 7">
            <a:extLst>
              <a:ext uri="{FF2B5EF4-FFF2-40B4-BE49-F238E27FC236}">
                <a16:creationId xmlns:a16="http://schemas.microsoft.com/office/drawing/2014/main" id="{FDBF1C29-0321-BD69-9444-5D47108C5176}"/>
              </a:ext>
            </a:extLst>
          </p:cNvPr>
          <p:cNvSpPr txBox="1"/>
          <p:nvPr/>
        </p:nvSpPr>
        <p:spPr>
          <a:xfrm>
            <a:off x="5946562"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10" name="TextBox 9">
            <a:extLst>
              <a:ext uri="{FF2B5EF4-FFF2-40B4-BE49-F238E27FC236}">
                <a16:creationId xmlns:a16="http://schemas.microsoft.com/office/drawing/2014/main" id="{59DA4573-79B6-3423-6FDB-99FE331C1139}"/>
              </a:ext>
            </a:extLst>
          </p:cNvPr>
          <p:cNvSpPr txBox="1"/>
          <p:nvPr/>
        </p:nvSpPr>
        <p:spPr>
          <a:xfrm>
            <a:off x="9657215" y="3768854"/>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12" name="직사각형 11">
            <a:extLst>
              <a:ext uri="{FF2B5EF4-FFF2-40B4-BE49-F238E27FC236}">
                <a16:creationId xmlns:a16="http://schemas.microsoft.com/office/drawing/2014/main" id="{A2B5BEC5-EE44-7699-BB1A-82ADE7253F63}"/>
              </a:ext>
            </a:extLst>
          </p:cNvPr>
          <p:cNvSpPr/>
          <p:nvPr/>
        </p:nvSpPr>
        <p:spPr>
          <a:xfrm>
            <a:off x="344191" y="2660073"/>
            <a:ext cx="11503618" cy="389294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a:t>
            </a:r>
            <a:endParaRPr lang="ko-KR" altLang="en-US"/>
          </a:p>
        </p:txBody>
      </p:sp>
      <p:pic>
        <p:nvPicPr>
          <p:cNvPr id="13" name="그림 12" descr="텍스트, 스크린샷, 폰트, 도표이(가) 표시된 사진&#10;&#10;자동 생성된 설명">
            <a:extLst>
              <a:ext uri="{FF2B5EF4-FFF2-40B4-BE49-F238E27FC236}">
                <a16:creationId xmlns:a16="http://schemas.microsoft.com/office/drawing/2014/main" id="{2783974B-A04B-8851-73E3-29661E759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475" y="2822085"/>
            <a:ext cx="7772400" cy="3506161"/>
          </a:xfrm>
          <a:prstGeom prst="rect">
            <a:avLst/>
          </a:prstGeom>
        </p:spPr>
      </p:pic>
      <p:sp>
        <p:nvSpPr>
          <p:cNvPr id="4" name="슬라이드 번호 개체 틀 3">
            <a:extLst>
              <a:ext uri="{FF2B5EF4-FFF2-40B4-BE49-F238E27FC236}">
                <a16:creationId xmlns:a16="http://schemas.microsoft.com/office/drawing/2014/main" id="{DBA954B9-5497-F598-4026-579A2F084CC4}"/>
              </a:ext>
            </a:extLst>
          </p:cNvPr>
          <p:cNvSpPr>
            <a:spLocks noGrp="1"/>
          </p:cNvSpPr>
          <p:nvPr>
            <p:ph type="sldNum" sz="quarter" idx="12"/>
          </p:nvPr>
        </p:nvSpPr>
        <p:spPr/>
        <p:txBody>
          <a:bodyPr/>
          <a:lstStyle/>
          <a:p>
            <a:fld id="{9C41A778-E908-4432-BB93-29EAA93A69D6}" type="slidenum">
              <a:rPr lang="ko-KR" altLang="en-US" smtClean="0"/>
              <a:t>14</a:t>
            </a:fld>
            <a:endParaRPr lang="ko-KR" altLang="en-US"/>
          </a:p>
        </p:txBody>
      </p:sp>
    </p:spTree>
    <p:extLst>
      <p:ext uri="{BB962C8B-B14F-4D97-AF65-F5344CB8AC3E}">
        <p14:creationId xmlns:p14="http://schemas.microsoft.com/office/powerpoint/2010/main" val="216490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146969" cy="523220"/>
          </a:xfrm>
          <a:prstGeom prst="rect">
            <a:avLst/>
          </a:prstGeom>
          <a:noFill/>
        </p:spPr>
        <p:txBody>
          <a:bodyPr wrap="none" rtlCol="0">
            <a:spAutoFit/>
          </a:bodyPr>
          <a:lstStyle/>
          <a:p>
            <a:r>
              <a:rPr lang="en-US" altLang="ko-KR" sz="2800" b="1" spc="-300" dirty="0">
                <a:solidFill>
                  <a:schemeClr val="accent1"/>
                </a:solidFill>
              </a:rPr>
              <a:t>Comparison with other algorithms</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9" y="1192806"/>
            <a:ext cx="10925444" cy="286232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Soft Actor-Critic(SAC)</a:t>
            </a:r>
            <a:br>
              <a:rPr lang="en-US" altLang="ko-KR" sz="1500" dirty="0">
                <a:latin typeface="+mn-ea"/>
              </a:rPr>
            </a:br>
            <a:endParaRPr lang="en-US" altLang="ko-KR" sz="1500" dirty="0">
              <a:latin typeface="+mn-ea"/>
            </a:endParaRPr>
          </a:p>
          <a:p>
            <a:pPr marL="285750" indent="-285750">
              <a:buFont typeface="Arial" panose="020B0604020202020204" pitchFamily="34" charset="0"/>
              <a:buChar char="•"/>
            </a:pPr>
            <a:r>
              <a:rPr lang="en-US" altLang="ko-KR" sz="1500" dirty="0">
                <a:latin typeface="+mn-ea"/>
              </a:rPr>
              <a:t>Shared Network Actor-Critic(SNAC) : SNAC trains a single shared policy among all agents.</a:t>
            </a:r>
            <a:br>
              <a:rPr lang="en-US" altLang="ko-KR" sz="1500" dirty="0">
                <a:latin typeface="+mn-ea"/>
              </a:rPr>
            </a:br>
            <a:endParaRPr lang="en-US" altLang="ko-KR" sz="1500" dirty="0">
              <a:latin typeface="+mn-ea"/>
            </a:endParaRPr>
          </a:p>
          <a:p>
            <a:pPr marL="285750" indent="-285750">
              <a:buFont typeface="Arial" panose="020B0604020202020204" pitchFamily="34" charset="0"/>
              <a:buChar char="•"/>
            </a:pPr>
            <a:r>
              <a:rPr lang="en-US" altLang="ko-KR" sz="1500" dirty="0">
                <a:latin typeface="+mn-ea"/>
              </a:rPr>
              <a:t>Independent Actor-Critic(IAC) : Each agent has its policy network and it’s trained separately only using its own experience. Uses an actor-critic algorithm for each agent and treating other agents as part of the environment.</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Independent Q-Learning(IQL) : Each agent has a decentralized state-action value function that is conditioned only on the local history of observations and actions of each agent.</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Central-V : Central-V is an actor-critic algorithm in which the actor approximates the individual policy and the critic learns a joint state value function.</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07310" cy="307777"/>
          </a:xfrm>
          <a:prstGeom prst="rect">
            <a:avLst/>
          </a:prstGeom>
          <a:noFill/>
        </p:spPr>
        <p:txBody>
          <a:bodyPr wrap="none" rtlCol="0">
            <a:spAutoFit/>
          </a:bodyPr>
          <a:lstStyle/>
          <a:p>
            <a:r>
              <a:rPr lang="en-US" altLang="ko-KR" sz="1400">
                <a:solidFill>
                  <a:schemeClr val="accent1"/>
                </a:solidFill>
              </a:rPr>
              <a:t>Results</a:t>
            </a:r>
            <a:endParaRPr lang="ko-KR" altLang="en-US" sz="1400">
              <a:solidFill>
                <a:schemeClr val="accent1"/>
              </a:solidFill>
            </a:endParaRPr>
          </a:p>
        </p:txBody>
      </p:sp>
      <p:sp>
        <p:nvSpPr>
          <p:cNvPr id="16" name="슬라이드 번호 개체 틀 15">
            <a:extLst>
              <a:ext uri="{FF2B5EF4-FFF2-40B4-BE49-F238E27FC236}">
                <a16:creationId xmlns:a16="http://schemas.microsoft.com/office/drawing/2014/main" id="{991EC64D-5238-8F17-CA44-9B786FDF521D}"/>
              </a:ext>
            </a:extLst>
          </p:cNvPr>
          <p:cNvSpPr>
            <a:spLocks noGrp="1"/>
          </p:cNvSpPr>
          <p:nvPr>
            <p:ph type="sldNum" sz="quarter" idx="12"/>
          </p:nvPr>
        </p:nvSpPr>
        <p:spPr/>
        <p:txBody>
          <a:bodyPr/>
          <a:lstStyle/>
          <a:p>
            <a:fld id="{9C41A778-E908-4432-BB93-29EAA93A69D6}" type="slidenum">
              <a:rPr lang="ko-KR" altLang="en-US" smtClean="0"/>
              <a:t>15</a:t>
            </a:fld>
            <a:endParaRPr lang="ko-KR" altLang="en-US"/>
          </a:p>
        </p:txBody>
      </p:sp>
    </p:spTree>
    <p:extLst>
      <p:ext uri="{BB962C8B-B14F-4D97-AF65-F5344CB8AC3E}">
        <p14:creationId xmlns:p14="http://schemas.microsoft.com/office/powerpoint/2010/main" val="177730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8E06F14-7176-8219-A600-28246976A200}"/>
              </a:ext>
            </a:extLst>
          </p:cNvPr>
          <p:cNvPicPr>
            <a:picLocks noChangeAspect="1"/>
          </p:cNvPicPr>
          <p:nvPr/>
        </p:nvPicPr>
        <p:blipFill>
          <a:blip r:embed="rId3"/>
          <a:stretch>
            <a:fillRect/>
          </a:stretch>
        </p:blipFill>
        <p:spPr>
          <a:xfrm>
            <a:off x="8976540" y="393758"/>
            <a:ext cx="3189050" cy="1136241"/>
          </a:xfrm>
          <a:prstGeom prst="rect">
            <a:avLst/>
          </a:prstGeom>
        </p:spPr>
      </p:pic>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073231" cy="523220"/>
          </a:xfrm>
          <a:prstGeom prst="rect">
            <a:avLst/>
          </a:prstGeom>
          <a:noFill/>
        </p:spPr>
        <p:txBody>
          <a:bodyPr wrap="none" rtlCol="0">
            <a:spAutoFit/>
          </a:bodyPr>
          <a:lstStyle/>
          <a:p>
            <a:r>
              <a:rPr lang="en-US" altLang="ko-KR" sz="2800" b="1" spc="-300">
                <a:solidFill>
                  <a:schemeClr val="accent1"/>
                </a:solidFill>
              </a:rPr>
              <a:t>Comparison with other algorithms</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9" y="1192806"/>
            <a:ext cx="10925444" cy="1708160"/>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Compared with other algorithms, HSAC shows the lowest ADT and the highest ACP values.</a:t>
            </a:r>
          </a:p>
          <a:p>
            <a:pPr marL="285750" indent="-285750">
              <a:buFont typeface="Arial" panose="020B0604020202020204" pitchFamily="34" charset="0"/>
              <a:buChar char="•"/>
            </a:pPr>
            <a:r>
              <a:rPr lang="en-US" altLang="ko-KR" sz="1500" dirty="0">
                <a:latin typeface="+mn-ea"/>
              </a:rPr>
              <a:t>Since SAC algorithm does not introduce subgoals and internal rewards,  it is difficult to learn the best strategy for completing the task in a sparsely rewarded environment. </a:t>
            </a:r>
            <a:br>
              <a:rPr lang="en-US" altLang="ko-KR" sz="1500" dirty="0">
                <a:latin typeface="+mn-ea"/>
              </a:rPr>
            </a:br>
            <a:r>
              <a:rPr lang="en-US" altLang="ko-KR" sz="1500" dirty="0">
                <a:latin typeface="+mn-ea"/>
              </a:rPr>
              <a:t>But HSAC, which introduces subgoals and internal rewards, the robot is better able to find paths that are closer to the subgoals through internal reward feedback, thus achieving the better results.</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p:txBody>
      </p:sp>
      <p:sp>
        <p:nvSpPr>
          <p:cNvPr id="12" name="직사각형 11">
            <a:extLst>
              <a:ext uri="{FF2B5EF4-FFF2-40B4-BE49-F238E27FC236}">
                <a16:creationId xmlns:a16="http://schemas.microsoft.com/office/drawing/2014/main" id="{545E25CE-F97A-1638-5FFB-61C174AA07AF}"/>
              </a:ext>
            </a:extLst>
          </p:cNvPr>
          <p:cNvSpPr/>
          <p:nvPr/>
        </p:nvSpPr>
        <p:spPr>
          <a:xfrm>
            <a:off x="344191" y="2578190"/>
            <a:ext cx="11503618" cy="397482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07310" cy="307777"/>
          </a:xfrm>
          <a:prstGeom prst="rect">
            <a:avLst/>
          </a:prstGeom>
          <a:noFill/>
        </p:spPr>
        <p:txBody>
          <a:bodyPr wrap="none" rtlCol="0">
            <a:spAutoFit/>
          </a:bodyPr>
          <a:lstStyle/>
          <a:p>
            <a:r>
              <a:rPr lang="en-US" altLang="ko-KR" sz="1400">
                <a:solidFill>
                  <a:schemeClr val="accent1"/>
                </a:solidFill>
              </a:rPr>
              <a:t>Results</a:t>
            </a:r>
            <a:endParaRPr lang="ko-KR" altLang="en-US" sz="1400">
              <a:solidFill>
                <a:schemeClr val="accent1"/>
              </a:solidFill>
            </a:endParaRPr>
          </a:p>
        </p:txBody>
      </p:sp>
      <p:pic>
        <p:nvPicPr>
          <p:cNvPr id="4" name="그림 3">
            <a:extLst>
              <a:ext uri="{FF2B5EF4-FFF2-40B4-BE49-F238E27FC236}">
                <a16:creationId xmlns:a16="http://schemas.microsoft.com/office/drawing/2014/main" id="{910E593E-B75D-29AD-4A3F-16A40B44536C}"/>
              </a:ext>
            </a:extLst>
          </p:cNvPr>
          <p:cNvPicPr>
            <a:picLocks noChangeAspect="1"/>
          </p:cNvPicPr>
          <p:nvPr/>
        </p:nvPicPr>
        <p:blipFill>
          <a:blip r:embed="rId4"/>
          <a:stretch>
            <a:fillRect/>
          </a:stretch>
        </p:blipFill>
        <p:spPr>
          <a:xfrm>
            <a:off x="851688" y="2623970"/>
            <a:ext cx="6847886" cy="3843201"/>
          </a:xfrm>
          <a:prstGeom prst="rect">
            <a:avLst/>
          </a:prstGeom>
        </p:spPr>
      </p:pic>
      <p:sp>
        <p:nvSpPr>
          <p:cNvPr id="9" name="TextBox 8">
            <a:extLst>
              <a:ext uri="{FF2B5EF4-FFF2-40B4-BE49-F238E27FC236}">
                <a16:creationId xmlns:a16="http://schemas.microsoft.com/office/drawing/2014/main" id="{8BA837E0-D470-E47C-768C-7F6BFC70169D}"/>
              </a:ext>
            </a:extLst>
          </p:cNvPr>
          <p:cNvSpPr txBox="1"/>
          <p:nvPr/>
        </p:nvSpPr>
        <p:spPr>
          <a:xfrm>
            <a:off x="7836716" y="3935622"/>
            <a:ext cx="3884939" cy="1523494"/>
          </a:xfrm>
          <a:prstGeom prst="rect">
            <a:avLst/>
          </a:prstGeom>
          <a:noFill/>
        </p:spPr>
        <p:txBody>
          <a:bodyPr wrap="square" rtlCol="0">
            <a:spAutoFit/>
          </a:bodyPr>
          <a:lstStyle/>
          <a:p>
            <a:r>
              <a:rPr lang="en-US" altLang="ko-KR" sz="1500" dirty="0">
                <a:latin typeface="+mn-ea"/>
              </a:rPr>
              <a:t>ADT</a:t>
            </a:r>
            <a:r>
              <a:rPr lang="ko-KR" altLang="en-US" sz="1500" dirty="0">
                <a:latin typeface="+mn-ea"/>
              </a:rPr>
              <a:t> </a:t>
            </a:r>
            <a:r>
              <a:rPr lang="en-US" altLang="ko-KR" sz="1500" dirty="0">
                <a:latin typeface="+mn-ea"/>
              </a:rPr>
              <a:t>:</a:t>
            </a:r>
            <a:r>
              <a:rPr lang="ko-KR" altLang="en-US" sz="1500" dirty="0">
                <a:latin typeface="+mn-ea"/>
              </a:rPr>
              <a:t> </a:t>
            </a:r>
            <a:r>
              <a:rPr lang="en-US" altLang="ko-KR" sz="1500" dirty="0">
                <a:latin typeface="+mn-ea"/>
              </a:rPr>
              <a:t>Average distance traveled  by the robot per task(Lower is better)</a:t>
            </a:r>
          </a:p>
          <a:p>
            <a:endParaRPr lang="en-US" altLang="ko-KR" sz="1500" dirty="0">
              <a:latin typeface="+mn-ea"/>
            </a:endParaRPr>
          </a:p>
          <a:p>
            <a:r>
              <a:rPr lang="en-US" altLang="ko-KR" sz="1500" dirty="0">
                <a:latin typeface="+mn-ea"/>
              </a:rPr>
              <a:t>ACP : Average task accomplished per epoch(Higher is better)</a:t>
            </a:r>
          </a:p>
          <a:p>
            <a:pPr marL="285750" indent="-285750">
              <a:buFont typeface="Arial" panose="020B0604020202020204" pitchFamily="34" charset="0"/>
              <a:buChar char="•"/>
            </a:pPr>
            <a:endParaRPr lang="en-US" altLang="ko-KR" sz="1800" dirty="0">
              <a:latin typeface="+mn-ea"/>
            </a:endParaRPr>
          </a:p>
        </p:txBody>
      </p:sp>
      <p:sp>
        <p:nvSpPr>
          <p:cNvPr id="11" name="슬라이드 번호 개체 틀 10">
            <a:extLst>
              <a:ext uri="{FF2B5EF4-FFF2-40B4-BE49-F238E27FC236}">
                <a16:creationId xmlns:a16="http://schemas.microsoft.com/office/drawing/2014/main" id="{0E4B3C79-56A0-83BC-8D84-5F7271A474F4}"/>
              </a:ext>
            </a:extLst>
          </p:cNvPr>
          <p:cNvSpPr>
            <a:spLocks noGrp="1"/>
          </p:cNvSpPr>
          <p:nvPr>
            <p:ph type="sldNum" sz="quarter" idx="12"/>
          </p:nvPr>
        </p:nvSpPr>
        <p:spPr/>
        <p:txBody>
          <a:bodyPr/>
          <a:lstStyle/>
          <a:p>
            <a:fld id="{9C41A778-E908-4432-BB93-29EAA93A69D6}" type="slidenum">
              <a:rPr lang="ko-KR" altLang="en-US" smtClean="0"/>
              <a:t>16</a:t>
            </a:fld>
            <a:endParaRPr lang="ko-KR" altLang="en-US"/>
          </a:p>
        </p:txBody>
      </p:sp>
    </p:spTree>
    <p:extLst>
      <p:ext uri="{BB962C8B-B14F-4D97-AF65-F5344CB8AC3E}">
        <p14:creationId xmlns:p14="http://schemas.microsoft.com/office/powerpoint/2010/main" val="248629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55350EA-4DC9-D29F-60CD-00008564B466}"/>
              </a:ext>
            </a:extLst>
          </p:cNvPr>
          <p:cNvPicPr>
            <a:picLocks noChangeAspect="1"/>
          </p:cNvPicPr>
          <p:nvPr/>
        </p:nvPicPr>
        <p:blipFill>
          <a:blip r:embed="rId3"/>
          <a:stretch>
            <a:fillRect/>
          </a:stretch>
        </p:blipFill>
        <p:spPr>
          <a:xfrm>
            <a:off x="8976540" y="393758"/>
            <a:ext cx="3189050" cy="1136241"/>
          </a:xfrm>
          <a:prstGeom prst="rect">
            <a:avLst/>
          </a:prstGeom>
        </p:spPr>
      </p:pic>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073231" cy="523220"/>
          </a:xfrm>
          <a:prstGeom prst="rect">
            <a:avLst/>
          </a:prstGeom>
          <a:noFill/>
        </p:spPr>
        <p:txBody>
          <a:bodyPr wrap="none" rtlCol="0">
            <a:spAutoFit/>
          </a:bodyPr>
          <a:lstStyle/>
          <a:p>
            <a:r>
              <a:rPr lang="en-US" altLang="ko-KR" sz="2800" b="1" spc="-300">
                <a:solidFill>
                  <a:schemeClr val="accent1"/>
                </a:solidFill>
              </a:rPr>
              <a:t>Comparison with other algorithms</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9" y="1192806"/>
            <a:ext cx="10925444" cy="1708160"/>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The table below shows the Max average return over 5 trials of 1 million time steps for each algorithm.</a:t>
            </a:r>
          </a:p>
          <a:p>
            <a:pPr marL="285750" indent="-285750">
              <a:buFont typeface="Arial" panose="020B0604020202020204" pitchFamily="34" charset="0"/>
              <a:buChar char="•"/>
            </a:pPr>
            <a:r>
              <a:rPr lang="en" altLang="ko-KR" sz="1500" dirty="0">
                <a:latin typeface="+mn-ea"/>
              </a:rPr>
              <a:t>In all scenarios, HSAC shows the highest average return value</a:t>
            </a:r>
            <a:r>
              <a:rPr lang="en-US" altLang="ko-KR" sz="1500" dirty="0">
                <a:latin typeface="+mn-ea"/>
              </a:rPr>
              <a:t>.</a:t>
            </a:r>
          </a:p>
          <a:p>
            <a:pPr marL="285750" indent="-285750">
              <a:buFont typeface="Arial" panose="020B0604020202020204" pitchFamily="34" charset="0"/>
              <a:buChar char="•"/>
            </a:pPr>
            <a:r>
              <a:rPr lang="en-US" altLang="ko-KR" sz="1500" dirty="0">
                <a:latin typeface="+mn-ea"/>
              </a:rPr>
              <a:t>As the size of the scenario increases, it can be seen that HSAC is more efficient compared to SAC</a:t>
            </a:r>
          </a:p>
          <a:p>
            <a:pPr marL="285750" indent="-285750">
              <a:buFont typeface="Arial" panose="020B0604020202020204" pitchFamily="34" charset="0"/>
              <a:buChar char="•"/>
            </a:pPr>
            <a:r>
              <a:rPr lang="en-US" altLang="ko-KR" sz="1500" dirty="0">
                <a:latin typeface="+mn-ea"/>
              </a:rPr>
              <a:t>From the learning curve, it can be seen that the HSAC algorithm reward value changes less when the Agent’s task size and map size change. It means HSAC algorithm can better adapt to the dynamic external environment.</a:t>
            </a:r>
          </a:p>
          <a:p>
            <a:endParaRPr lang="en-US" altLang="ko-KR" sz="1500" dirty="0">
              <a:latin typeface="+mn-ea"/>
            </a:endParaRPr>
          </a:p>
          <a:p>
            <a:pPr marL="285750" indent="-285750">
              <a:buFont typeface="Arial" panose="020B0604020202020204" pitchFamily="34" charset="0"/>
              <a:buChar char="•"/>
            </a:pPr>
            <a:endParaRPr lang="en-US" altLang="ko-KR" sz="1500" dirty="0">
              <a:latin typeface="+mn-ea"/>
            </a:endParaRPr>
          </a:p>
        </p:txBody>
      </p:sp>
      <p:sp>
        <p:nvSpPr>
          <p:cNvPr id="12" name="직사각형 11">
            <a:extLst>
              <a:ext uri="{FF2B5EF4-FFF2-40B4-BE49-F238E27FC236}">
                <a16:creationId xmlns:a16="http://schemas.microsoft.com/office/drawing/2014/main" id="{545E25CE-F97A-1638-5FFB-61C174AA07AF}"/>
              </a:ext>
            </a:extLst>
          </p:cNvPr>
          <p:cNvSpPr/>
          <p:nvPr/>
        </p:nvSpPr>
        <p:spPr>
          <a:xfrm>
            <a:off x="344191" y="2768601"/>
            <a:ext cx="11503618" cy="378441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07310" cy="307777"/>
          </a:xfrm>
          <a:prstGeom prst="rect">
            <a:avLst/>
          </a:prstGeom>
          <a:noFill/>
        </p:spPr>
        <p:txBody>
          <a:bodyPr wrap="none" rtlCol="0">
            <a:spAutoFit/>
          </a:bodyPr>
          <a:lstStyle/>
          <a:p>
            <a:r>
              <a:rPr lang="en-US" altLang="ko-KR" sz="1400">
                <a:solidFill>
                  <a:schemeClr val="accent1"/>
                </a:solidFill>
              </a:rPr>
              <a:t>Results</a:t>
            </a:r>
            <a:endParaRPr lang="ko-KR" altLang="en-US" sz="1400">
              <a:solidFill>
                <a:schemeClr val="accent1"/>
              </a:solidFill>
            </a:endParaRPr>
          </a:p>
        </p:txBody>
      </p:sp>
      <p:pic>
        <p:nvPicPr>
          <p:cNvPr id="10" name="그림 9" descr="텍스트, 폰트, 스크린샷, 번호이(가) 표시된 사진&#10;&#10;자동 생성된 설명">
            <a:extLst>
              <a:ext uri="{FF2B5EF4-FFF2-40B4-BE49-F238E27FC236}">
                <a16:creationId xmlns:a16="http://schemas.microsoft.com/office/drawing/2014/main" id="{6E33C3D3-A82A-3F4E-A549-A86D9FC81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33" y="3670761"/>
            <a:ext cx="6133588" cy="2264479"/>
          </a:xfrm>
          <a:prstGeom prst="rect">
            <a:avLst/>
          </a:prstGeom>
        </p:spPr>
      </p:pic>
      <p:pic>
        <p:nvPicPr>
          <p:cNvPr id="9" name="그림 8">
            <a:extLst>
              <a:ext uri="{FF2B5EF4-FFF2-40B4-BE49-F238E27FC236}">
                <a16:creationId xmlns:a16="http://schemas.microsoft.com/office/drawing/2014/main" id="{C78091EC-E7B4-62F1-7542-3EDB01A03B4A}"/>
              </a:ext>
            </a:extLst>
          </p:cNvPr>
          <p:cNvPicPr>
            <a:picLocks noChangeAspect="1"/>
          </p:cNvPicPr>
          <p:nvPr/>
        </p:nvPicPr>
        <p:blipFill>
          <a:blip r:embed="rId5"/>
          <a:stretch>
            <a:fillRect/>
          </a:stretch>
        </p:blipFill>
        <p:spPr>
          <a:xfrm>
            <a:off x="6693375" y="3264796"/>
            <a:ext cx="5092679" cy="3063450"/>
          </a:xfrm>
          <a:prstGeom prst="rect">
            <a:avLst/>
          </a:prstGeom>
        </p:spPr>
      </p:pic>
      <p:sp>
        <p:nvSpPr>
          <p:cNvPr id="4" name="슬라이드 번호 개체 틀 3">
            <a:extLst>
              <a:ext uri="{FF2B5EF4-FFF2-40B4-BE49-F238E27FC236}">
                <a16:creationId xmlns:a16="http://schemas.microsoft.com/office/drawing/2014/main" id="{BE25E81B-9FB4-E708-7EB2-8A07F796F6C7}"/>
              </a:ext>
            </a:extLst>
          </p:cNvPr>
          <p:cNvSpPr>
            <a:spLocks noGrp="1"/>
          </p:cNvSpPr>
          <p:nvPr>
            <p:ph type="sldNum" sz="quarter" idx="12"/>
          </p:nvPr>
        </p:nvSpPr>
        <p:spPr/>
        <p:txBody>
          <a:bodyPr/>
          <a:lstStyle/>
          <a:p>
            <a:fld id="{9C41A778-E908-4432-BB93-29EAA93A69D6}" type="slidenum">
              <a:rPr lang="ko-KR" altLang="en-US" smtClean="0"/>
              <a:t>17</a:t>
            </a:fld>
            <a:endParaRPr lang="ko-KR" altLang="en-US"/>
          </a:p>
        </p:txBody>
      </p:sp>
    </p:spTree>
    <p:extLst>
      <p:ext uri="{BB962C8B-B14F-4D97-AF65-F5344CB8AC3E}">
        <p14:creationId xmlns:p14="http://schemas.microsoft.com/office/powerpoint/2010/main" val="273938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2835328" cy="523220"/>
          </a:xfrm>
          <a:prstGeom prst="rect">
            <a:avLst/>
          </a:prstGeom>
          <a:noFill/>
        </p:spPr>
        <p:txBody>
          <a:bodyPr wrap="none" rtlCol="0">
            <a:spAutoFit/>
          </a:bodyPr>
          <a:lstStyle/>
          <a:p>
            <a:r>
              <a:rPr lang="en-US" altLang="ko-KR" sz="2800" b="1" spc="-300">
                <a:solidFill>
                  <a:schemeClr val="accent1"/>
                </a:solidFill>
              </a:rPr>
              <a:t>Gantt-chart of the robot</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9" y="1192806"/>
            <a:ext cx="10925444" cy="1046440"/>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A long phase 1 means it takes a lot of time initially to find the shelf, and long phases 2 and 3 mean it takes a lot of time to go from the shelf to the picking station. </a:t>
            </a:r>
          </a:p>
          <a:p>
            <a:pPr marL="285750" indent="-285750">
              <a:buFont typeface="Arial" panose="020B0604020202020204" pitchFamily="34" charset="0"/>
              <a:buChar char="•"/>
            </a:pPr>
            <a:r>
              <a:rPr lang="en" altLang="ko-Kore-KR" sz="1500" b="0" i="0" dirty="0">
                <a:solidFill>
                  <a:srgbClr val="374151"/>
                </a:solidFill>
                <a:effectLst/>
              </a:rPr>
              <a:t>The difference between phase 2 and 3 should not be significant.</a:t>
            </a:r>
            <a:endParaRPr lang="en-US" altLang="ko-Kore-KR" sz="1500" b="0" i="0" dirty="0">
              <a:solidFill>
                <a:srgbClr val="374151"/>
              </a:solidFill>
              <a:effectLst/>
            </a:endParaRPr>
          </a:p>
          <a:p>
            <a:pPr marL="285750" indent="-285750">
              <a:buFont typeface="Arial" panose="020B0604020202020204" pitchFamily="34" charset="0"/>
              <a:buChar char="•"/>
            </a:pPr>
            <a:r>
              <a:rPr lang="en" altLang="ko-Kore-KR" sz="1500" b="0" i="0" dirty="0">
                <a:solidFill>
                  <a:srgbClr val="374151"/>
                </a:solidFill>
                <a:effectLst/>
              </a:rPr>
              <a:t>If there is a Gantt chart comparison with other algorithms, it might be easier to see the differences</a:t>
            </a:r>
            <a:r>
              <a:rPr lang="en-US" altLang="ko-KR" sz="1500" dirty="0">
                <a:solidFill>
                  <a:srgbClr val="374151"/>
                </a:solidFill>
              </a:rPr>
              <a:t>.</a:t>
            </a:r>
            <a:endParaRPr lang="en-US" altLang="ko-KR" sz="1500" dirty="0"/>
          </a:p>
        </p:txBody>
      </p:sp>
      <p:sp>
        <p:nvSpPr>
          <p:cNvPr id="12" name="직사각형 11">
            <a:extLst>
              <a:ext uri="{FF2B5EF4-FFF2-40B4-BE49-F238E27FC236}">
                <a16:creationId xmlns:a16="http://schemas.microsoft.com/office/drawing/2014/main" id="{545E25CE-F97A-1638-5FFB-61C174AA07AF}"/>
              </a:ext>
            </a:extLst>
          </p:cNvPr>
          <p:cNvSpPr/>
          <p:nvPr/>
        </p:nvSpPr>
        <p:spPr>
          <a:xfrm>
            <a:off x="344191" y="2354317"/>
            <a:ext cx="11503618" cy="419869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07310" cy="307777"/>
          </a:xfrm>
          <a:prstGeom prst="rect">
            <a:avLst/>
          </a:prstGeom>
          <a:noFill/>
        </p:spPr>
        <p:txBody>
          <a:bodyPr wrap="none" rtlCol="0">
            <a:spAutoFit/>
          </a:bodyPr>
          <a:lstStyle/>
          <a:p>
            <a:r>
              <a:rPr lang="en-US" altLang="ko-KR" sz="1400">
                <a:solidFill>
                  <a:schemeClr val="accent1"/>
                </a:solidFill>
              </a:rPr>
              <a:t>Results</a:t>
            </a:r>
            <a:endParaRPr lang="ko-KR" altLang="en-US" sz="1400">
              <a:solidFill>
                <a:schemeClr val="accent1"/>
              </a:solidFill>
            </a:endParaRPr>
          </a:p>
        </p:txBody>
      </p:sp>
      <p:pic>
        <p:nvPicPr>
          <p:cNvPr id="4" name="그림 3" descr="텍스트, 스크린샷, 라인, 폰트이(가) 표시된 사진&#10;&#10;자동 생성된 설명">
            <a:extLst>
              <a:ext uri="{FF2B5EF4-FFF2-40B4-BE49-F238E27FC236}">
                <a16:creationId xmlns:a16="http://schemas.microsoft.com/office/drawing/2014/main" id="{73793E18-4169-984B-FCC2-1F588A47E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342" y="2440263"/>
            <a:ext cx="5657850" cy="4072649"/>
          </a:xfrm>
          <a:prstGeom prst="rect">
            <a:avLst/>
          </a:prstGeom>
        </p:spPr>
      </p:pic>
      <p:sp>
        <p:nvSpPr>
          <p:cNvPr id="2" name="TextBox 1">
            <a:extLst>
              <a:ext uri="{FF2B5EF4-FFF2-40B4-BE49-F238E27FC236}">
                <a16:creationId xmlns:a16="http://schemas.microsoft.com/office/drawing/2014/main" id="{3C4ED132-E145-A70B-5A9D-5E93BC32AA9E}"/>
              </a:ext>
            </a:extLst>
          </p:cNvPr>
          <p:cNvSpPr txBox="1"/>
          <p:nvPr/>
        </p:nvSpPr>
        <p:spPr>
          <a:xfrm>
            <a:off x="7836716" y="3935622"/>
            <a:ext cx="3884939" cy="1477328"/>
          </a:xfrm>
          <a:prstGeom prst="rect">
            <a:avLst/>
          </a:prstGeom>
          <a:noFill/>
        </p:spPr>
        <p:txBody>
          <a:bodyPr wrap="square" rtlCol="0">
            <a:spAutoFit/>
          </a:bodyPr>
          <a:lstStyle/>
          <a:p>
            <a:r>
              <a:rPr lang="en-US" altLang="ko-KR" sz="1500" dirty="0">
                <a:latin typeface="+mn-ea"/>
              </a:rPr>
              <a:t>Phase1 : identifying the location of the shelf</a:t>
            </a:r>
          </a:p>
          <a:p>
            <a:endParaRPr lang="en-US" altLang="ko-KR" sz="1500" dirty="0">
              <a:latin typeface="+mn-ea"/>
            </a:endParaRPr>
          </a:p>
          <a:p>
            <a:r>
              <a:rPr lang="en-US" altLang="ko-KR" sz="1500" dirty="0">
                <a:latin typeface="+mn-ea"/>
              </a:rPr>
              <a:t>Phase2 : after finding the shelf, robot picks it up and transports it to the picking station</a:t>
            </a:r>
          </a:p>
          <a:p>
            <a:endParaRPr lang="en-US" altLang="ko-KR" sz="1500" dirty="0">
              <a:latin typeface="+mn-ea"/>
            </a:endParaRPr>
          </a:p>
          <a:p>
            <a:r>
              <a:rPr lang="en-US" altLang="ko-KR" sz="1500" dirty="0">
                <a:latin typeface="+mn-ea"/>
              </a:rPr>
              <a:t>Phase3 : return the shelf to its original location</a:t>
            </a:r>
            <a:endParaRPr lang="en-US" altLang="ko-KR" sz="1800" dirty="0">
              <a:latin typeface="+mn-ea"/>
            </a:endParaRPr>
          </a:p>
        </p:txBody>
      </p:sp>
      <p:sp>
        <p:nvSpPr>
          <p:cNvPr id="9" name="슬라이드 번호 개체 틀 8">
            <a:extLst>
              <a:ext uri="{FF2B5EF4-FFF2-40B4-BE49-F238E27FC236}">
                <a16:creationId xmlns:a16="http://schemas.microsoft.com/office/drawing/2014/main" id="{525D66F8-B90D-AB0A-D357-EB49CE43204D}"/>
              </a:ext>
            </a:extLst>
          </p:cNvPr>
          <p:cNvSpPr>
            <a:spLocks noGrp="1"/>
          </p:cNvSpPr>
          <p:nvPr>
            <p:ph type="sldNum" sz="quarter" idx="12"/>
          </p:nvPr>
        </p:nvSpPr>
        <p:spPr/>
        <p:txBody>
          <a:bodyPr/>
          <a:lstStyle/>
          <a:p>
            <a:fld id="{9C41A778-E908-4432-BB93-29EAA93A69D6}" type="slidenum">
              <a:rPr lang="ko-KR" altLang="en-US" smtClean="0"/>
              <a:t>18</a:t>
            </a:fld>
            <a:endParaRPr lang="ko-KR" altLang="en-US"/>
          </a:p>
        </p:txBody>
      </p:sp>
    </p:spTree>
    <p:extLst>
      <p:ext uri="{BB962C8B-B14F-4D97-AF65-F5344CB8AC3E}">
        <p14:creationId xmlns:p14="http://schemas.microsoft.com/office/powerpoint/2010/main" val="279399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526380" cy="523220"/>
          </a:xfrm>
          <a:prstGeom prst="rect">
            <a:avLst/>
          </a:prstGeom>
          <a:noFill/>
        </p:spPr>
        <p:txBody>
          <a:bodyPr wrap="none" rtlCol="0">
            <a:spAutoFit/>
          </a:bodyPr>
          <a:lstStyle/>
          <a:p>
            <a:r>
              <a:rPr lang="en-US" altLang="ko-KR" sz="2800" b="1" spc="-300">
                <a:solidFill>
                  <a:schemeClr val="accent1"/>
                </a:solidFill>
              </a:rPr>
              <a:t>Conclusions</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8" y="1192806"/>
            <a:ext cx="11195050" cy="3093154"/>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This work proposed a hierarchical soft actor-critic algorithm for multi-logistic robot task allocation.</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The method retains the benefits of soft actor-critic and hierarchical reinforcement learning.</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The utilization of intrinsic rewards enables agents to focus on achieving intermediate subgoals, effectively breaking down complex tasks into more manageable segments. </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 While intrinsic rewards motivate the agent to reach subgoals and foster a deeper understanding of the task structure, extrinsic rewards ensure that the agent's actions align with the primal mission. </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From the experiment, the HSAC method can teach multi-logistics robots to work together to complete order picking tasks with high efficiency.</a:t>
            </a:r>
          </a:p>
          <a:p>
            <a:pPr marL="285750" indent="-285750">
              <a:buFont typeface="Arial" panose="020B0604020202020204" pitchFamily="34" charset="0"/>
              <a:buChar char="•"/>
            </a:pPr>
            <a:endParaRPr lang="en-US" altLang="ko-KR" sz="1500" dirty="0">
              <a:latin typeface="+mn-ea"/>
            </a:endParaRP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982961" cy="307777"/>
          </a:xfrm>
          <a:prstGeom prst="rect">
            <a:avLst/>
          </a:prstGeom>
          <a:noFill/>
        </p:spPr>
        <p:txBody>
          <a:bodyPr wrap="none" rtlCol="0">
            <a:spAutoFit/>
          </a:bodyPr>
          <a:lstStyle/>
          <a:p>
            <a:r>
              <a:rPr lang="en-US" altLang="ko-KR" sz="1400">
                <a:solidFill>
                  <a:schemeClr val="accent1"/>
                </a:solidFill>
              </a:rPr>
              <a:t>Conclusion</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F650F033-FEF5-C1DF-3818-30EE77C37795}"/>
              </a:ext>
            </a:extLst>
          </p:cNvPr>
          <p:cNvSpPr>
            <a:spLocks noGrp="1"/>
          </p:cNvSpPr>
          <p:nvPr>
            <p:ph type="sldNum" sz="quarter" idx="12"/>
          </p:nvPr>
        </p:nvSpPr>
        <p:spPr/>
        <p:txBody>
          <a:bodyPr/>
          <a:lstStyle/>
          <a:p>
            <a:fld id="{9C41A778-E908-4432-BB93-29EAA93A69D6}" type="slidenum">
              <a:rPr lang="ko-KR" altLang="en-US" smtClean="0"/>
              <a:t>19</a:t>
            </a:fld>
            <a:endParaRPr lang="ko-KR" altLang="en-US"/>
          </a:p>
        </p:txBody>
      </p:sp>
    </p:spTree>
    <p:extLst>
      <p:ext uri="{BB962C8B-B14F-4D97-AF65-F5344CB8AC3E}">
        <p14:creationId xmlns:p14="http://schemas.microsoft.com/office/powerpoint/2010/main" val="230019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858189" cy="523220"/>
          </a:xfrm>
          <a:prstGeom prst="rect">
            <a:avLst/>
          </a:prstGeom>
          <a:noFill/>
        </p:spPr>
        <p:txBody>
          <a:bodyPr wrap="none" rtlCol="0">
            <a:spAutoFit/>
          </a:bodyPr>
          <a:lstStyle/>
          <a:p>
            <a:r>
              <a:rPr lang="en-US" altLang="ko-KR" sz="2800" b="1" spc="-300" dirty="0">
                <a:solidFill>
                  <a:schemeClr val="accent1"/>
                </a:solidFill>
              </a:rPr>
              <a:t>Hierarchical </a:t>
            </a:r>
            <a:r>
              <a:rPr lang="en-US" altLang="ko-KR" sz="2800" b="1" spc="-300">
                <a:solidFill>
                  <a:schemeClr val="accent1"/>
                </a:solidFill>
              </a:rPr>
              <a:t>Reinforcement Learning</a:t>
            </a:r>
            <a:r>
              <a:rPr lang="en-US" altLang="ko-KR" sz="2800" b="1" spc="-300" dirty="0">
                <a:solidFill>
                  <a:schemeClr val="accent1"/>
                </a:solidFill>
              </a:rPr>
              <a:t>(</a:t>
            </a:r>
            <a:r>
              <a:rPr lang="en-US" altLang="ko-KR" sz="2800" b="1" spc="-300">
                <a:solidFill>
                  <a:schemeClr val="accent1"/>
                </a:solidFill>
              </a:rPr>
              <a:t>HRL</a:t>
            </a:r>
            <a:r>
              <a:rPr lang="en-US" altLang="ko-KR" sz="2800" b="1" spc="-300" dirty="0">
                <a:solidFill>
                  <a:schemeClr val="accent1"/>
                </a:solidFill>
              </a:rPr>
              <a:t>)</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1708160"/>
          </a:xfrm>
          <a:prstGeom prst="rect">
            <a:avLst/>
          </a:prstGeom>
          <a:noFill/>
        </p:spPr>
        <p:txBody>
          <a:bodyPr wrap="square" rtlCol="0">
            <a:spAutoFit/>
          </a:bodyPr>
          <a:lstStyle/>
          <a:p>
            <a:pPr marL="285750" indent="-285750">
              <a:buFont typeface="Arial" panose="020B0604020202020204" pitchFamily="34" charset="0"/>
              <a:buChar char="•"/>
            </a:pPr>
            <a:r>
              <a:rPr lang="en-US" altLang="ko-KR" sz="1500">
                <a:latin typeface="+mn-ea"/>
              </a:rPr>
              <a:t>Conventional Reinforcement Learning operates with the concepts of States (S), Actions (A), and Rewards (R), allowing an agent to interact with the environment to learn optimal policies.</a:t>
            </a:r>
          </a:p>
          <a:p>
            <a:pPr marL="285750" indent="-285750">
              <a:buFont typeface="Arial" panose="020B0604020202020204" pitchFamily="34" charset="0"/>
              <a:buChar char="•"/>
            </a:pPr>
            <a:r>
              <a:rPr lang="en-US" altLang="ko-KR" sz="1500">
                <a:latin typeface="+mn-ea"/>
              </a:rPr>
              <a:t>However, in a complex environment or difficult task, too large state space of the agent can lead to a rapid increase in learning parameters and storage space.</a:t>
            </a:r>
          </a:p>
          <a:p>
            <a:pPr marL="285750" indent="-285750">
              <a:buFont typeface="Arial" panose="020B0604020202020204" pitchFamily="34" charset="0"/>
              <a:buChar char="•"/>
            </a:pPr>
            <a:r>
              <a:rPr lang="en-US" altLang="ko-KR" sz="1500">
                <a:latin typeface="+mn-ea"/>
              </a:rPr>
              <a:t>To tackle the 'curse of dimensionality' and enhance learning, Hierarchical Reinforcement Learning (HRL) has been proposed. HRL decomposes a complex problem into several sub-problems, each of which can be solved more effectively and efficiently than attacking the whole problem at once.</a:t>
            </a:r>
            <a:endParaRPr lang="en-US" altLang="ko-KR" sz="1500" dirty="0">
              <a:latin typeface="+mn-ea"/>
            </a:endParaRPr>
          </a:p>
        </p:txBody>
      </p:sp>
      <p:sp>
        <p:nvSpPr>
          <p:cNvPr id="12" name="직사각형 11">
            <a:extLst>
              <a:ext uri="{FF2B5EF4-FFF2-40B4-BE49-F238E27FC236}">
                <a16:creationId xmlns:a16="http://schemas.microsoft.com/office/drawing/2014/main" id="{545E25CE-F97A-1638-5FFB-61C174AA07AF}"/>
              </a:ext>
            </a:extLst>
          </p:cNvPr>
          <p:cNvSpPr/>
          <p:nvPr/>
        </p:nvSpPr>
        <p:spPr>
          <a:xfrm>
            <a:off x="344191" y="3094892"/>
            <a:ext cx="11503618" cy="345812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dirty="0">
                <a:latin typeface="TimesNewRomanPS-ItalicMT"/>
              </a:rPr>
              <a:t>Although, there has been</a:t>
            </a:r>
          </a:p>
          <a:p>
            <a:pPr algn="l"/>
            <a:r>
              <a:rPr lang="en-US" altLang="ko-KR" sz="1800" b="0" i="1" u="none" strike="noStrike" baseline="0" dirty="0">
                <a:latin typeface="TimesNewRomanPS-ItalicMT"/>
              </a:rPr>
              <a:t>temporal aspect of data into consideration </a:t>
            </a:r>
            <a:endParaRPr lang="ko-KR" altLang="en-US" dirty="0"/>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93826" cy="307777"/>
          </a:xfrm>
          <a:prstGeom prst="rect">
            <a:avLst/>
          </a:prstGeom>
          <a:noFill/>
        </p:spPr>
        <p:txBody>
          <a:bodyPr wrap="none" rtlCol="0">
            <a:spAutoFit/>
          </a:bodyPr>
          <a:lstStyle/>
          <a:p>
            <a:r>
              <a:rPr lang="en-US" altLang="ko-KR" sz="1400" dirty="0">
                <a:solidFill>
                  <a:schemeClr val="accent1"/>
                </a:solidFill>
              </a:rPr>
              <a:t>Introduction</a:t>
            </a:r>
            <a:endParaRPr lang="ko-KR" altLang="en-US" sz="1400" dirty="0">
              <a:solidFill>
                <a:schemeClr val="accent1"/>
              </a:solidFill>
            </a:endParaRPr>
          </a:p>
        </p:txBody>
      </p:sp>
      <p:pic>
        <p:nvPicPr>
          <p:cNvPr id="2" name="그림 1">
            <a:extLst>
              <a:ext uri="{FF2B5EF4-FFF2-40B4-BE49-F238E27FC236}">
                <a16:creationId xmlns:a16="http://schemas.microsoft.com/office/drawing/2014/main" id="{7405CF94-A94F-B7A5-F4F6-4DF5BE3BD7CB}"/>
              </a:ext>
            </a:extLst>
          </p:cNvPr>
          <p:cNvPicPr>
            <a:picLocks noChangeAspect="1"/>
          </p:cNvPicPr>
          <p:nvPr/>
        </p:nvPicPr>
        <p:blipFill>
          <a:blip r:embed="rId3"/>
          <a:stretch>
            <a:fillRect/>
          </a:stretch>
        </p:blipFill>
        <p:spPr>
          <a:xfrm>
            <a:off x="3052233" y="3253790"/>
            <a:ext cx="6087533" cy="3140327"/>
          </a:xfrm>
          <a:prstGeom prst="rect">
            <a:avLst/>
          </a:prstGeom>
        </p:spPr>
      </p:pic>
      <p:sp>
        <p:nvSpPr>
          <p:cNvPr id="9" name="슬라이드 번호 개체 틀 8">
            <a:extLst>
              <a:ext uri="{FF2B5EF4-FFF2-40B4-BE49-F238E27FC236}">
                <a16:creationId xmlns:a16="http://schemas.microsoft.com/office/drawing/2014/main" id="{A6C042A6-5A12-F4E0-377E-F258375A7D40}"/>
              </a:ext>
            </a:extLst>
          </p:cNvPr>
          <p:cNvSpPr>
            <a:spLocks noGrp="1"/>
          </p:cNvSpPr>
          <p:nvPr>
            <p:ph type="sldNum" sz="quarter" idx="12"/>
          </p:nvPr>
        </p:nvSpPr>
        <p:spPr/>
        <p:txBody>
          <a:bodyPr/>
          <a:lstStyle/>
          <a:p>
            <a:fld id="{9C41A778-E908-4432-BB93-29EAA93A69D6}" type="slidenum">
              <a:rPr lang="ko-KR" altLang="en-US" smtClean="0"/>
              <a:t>2</a:t>
            </a:fld>
            <a:endParaRPr lang="ko-KR" altLang="en-US"/>
          </a:p>
        </p:txBody>
      </p:sp>
    </p:spTree>
    <p:extLst>
      <p:ext uri="{BB962C8B-B14F-4D97-AF65-F5344CB8AC3E}">
        <p14:creationId xmlns:p14="http://schemas.microsoft.com/office/powerpoint/2010/main" val="1999826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18EA0"/>
        </a:solidFill>
        <a:effectLst/>
      </p:bgPr>
    </p:bg>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82E972E3-5A9F-5EC8-8519-037C335D1561}"/>
              </a:ext>
            </a:extLst>
          </p:cNvPr>
          <p:cNvSpPr txBox="1"/>
          <p:nvPr/>
        </p:nvSpPr>
        <p:spPr>
          <a:xfrm flipH="1">
            <a:off x="3217368" y="2530685"/>
            <a:ext cx="5757264" cy="1323439"/>
          </a:xfrm>
          <a:prstGeom prst="rect">
            <a:avLst/>
          </a:prstGeom>
          <a:noFill/>
        </p:spPr>
        <p:txBody>
          <a:bodyPr wrap="square" rtlCol="0">
            <a:spAutoFit/>
          </a:bodyPr>
          <a:lstStyle/>
          <a:p>
            <a:pPr algn="ctr"/>
            <a:r>
              <a:rPr lang="en-US" altLang="ko-KR" sz="8000" b="1">
                <a:solidFill>
                  <a:schemeClr val="bg1"/>
                </a:solidFill>
              </a:rPr>
              <a:t>Q &amp; A</a:t>
            </a:r>
            <a:endParaRPr lang="ko-KR" altLang="en-US" sz="8000" b="1">
              <a:solidFill>
                <a:schemeClr val="bg1"/>
              </a:solidFill>
            </a:endParaRPr>
          </a:p>
        </p:txBody>
      </p:sp>
      <p:sp>
        <p:nvSpPr>
          <p:cNvPr id="2" name="직사각형 1">
            <a:extLst>
              <a:ext uri="{FF2B5EF4-FFF2-40B4-BE49-F238E27FC236}">
                <a16:creationId xmlns:a16="http://schemas.microsoft.com/office/drawing/2014/main" id="{E4E7BB20-95BC-6D5E-451C-97BDB5F96093}"/>
              </a:ext>
            </a:extLst>
          </p:cNvPr>
          <p:cNvSpPr/>
          <p:nvPr/>
        </p:nvSpPr>
        <p:spPr>
          <a:xfrm>
            <a:off x="9970265" y="6533002"/>
            <a:ext cx="2221735" cy="209321"/>
          </a:xfrm>
          <a:prstGeom prst="rect">
            <a:avLst/>
          </a:prstGeom>
          <a:solidFill>
            <a:srgbClr val="718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슬라이드 번호 개체 틀 2">
            <a:extLst>
              <a:ext uri="{FF2B5EF4-FFF2-40B4-BE49-F238E27FC236}">
                <a16:creationId xmlns:a16="http://schemas.microsoft.com/office/drawing/2014/main" id="{3258C928-2294-A93F-29FC-7C3EFAE61F81}"/>
              </a:ext>
            </a:extLst>
          </p:cNvPr>
          <p:cNvSpPr>
            <a:spLocks noGrp="1"/>
          </p:cNvSpPr>
          <p:nvPr>
            <p:ph type="sldNum" sz="quarter" idx="12"/>
          </p:nvPr>
        </p:nvSpPr>
        <p:spPr/>
        <p:txBody>
          <a:bodyPr/>
          <a:lstStyle/>
          <a:p>
            <a:fld id="{9C41A778-E908-4432-BB93-29EAA93A69D6}" type="slidenum">
              <a:rPr lang="ko-KR" altLang="en-US" smtClean="0"/>
              <a:t>20</a:t>
            </a:fld>
            <a:endParaRPr lang="ko-KR" altLang="en-US"/>
          </a:p>
        </p:txBody>
      </p:sp>
    </p:spTree>
    <p:extLst>
      <p:ext uri="{BB962C8B-B14F-4D97-AF65-F5344CB8AC3E}">
        <p14:creationId xmlns:p14="http://schemas.microsoft.com/office/powerpoint/2010/main" val="291534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5576206" cy="523220"/>
          </a:xfrm>
          <a:prstGeom prst="rect">
            <a:avLst/>
          </a:prstGeom>
          <a:noFill/>
        </p:spPr>
        <p:txBody>
          <a:bodyPr wrap="none" rtlCol="0">
            <a:spAutoFit/>
          </a:bodyPr>
          <a:lstStyle/>
          <a:p>
            <a:r>
              <a:rPr lang="en-US" altLang="ko-KR" sz="2800" b="1" spc="-300">
                <a:solidFill>
                  <a:schemeClr val="accent1"/>
                </a:solidFill>
              </a:rPr>
              <a:t>Simulation Environment for AGV Task Allocation</a:t>
            </a: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6739571" cy="4247317"/>
          </a:xfrm>
          <a:prstGeom prst="rect">
            <a:avLst/>
          </a:prstGeom>
          <a:noFill/>
        </p:spPr>
        <p:txBody>
          <a:bodyPr wrap="square" rtlCol="0">
            <a:spAutoFit/>
          </a:bodyPr>
          <a:lstStyle/>
          <a:p>
            <a:pPr marL="285750" indent="-285750">
              <a:buFont typeface="Arial" panose="020B0604020202020204" pitchFamily="34" charset="0"/>
              <a:buChar char="•"/>
            </a:pPr>
            <a:r>
              <a:rPr lang="en" altLang="ko-Kore-KR" sz="1500">
                <a:latin typeface="+mn-ea"/>
              </a:rPr>
              <a:t>AGVs are tasked with the critical role of transporting shelves to specific picking stations within the warehouse simulation.</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The primary objective is the efficient allocation of shelves to their designated picking stations, ensuring minimal congestion and optimal paths.</a:t>
            </a:r>
          </a:p>
          <a:p>
            <a:pPr marL="285750" indent="-285750">
              <a:buFont typeface="Arial" panose="020B0604020202020204" pitchFamily="34" charset="0"/>
              <a:buChar char="•"/>
            </a:pPr>
            <a:endParaRPr lang="en" altLang="ko-KR" sz="1500">
              <a:latin typeface="+mn-ea"/>
            </a:endParaRPr>
          </a:p>
          <a:p>
            <a:pPr marL="285750" indent="-285750">
              <a:buFont typeface="Arial" panose="020B0604020202020204" pitchFamily="34" charset="0"/>
              <a:buChar char="•"/>
            </a:pPr>
            <a:r>
              <a:rPr lang="en" altLang="ko-KR" sz="1500">
                <a:latin typeface="+mn-ea"/>
              </a:rPr>
              <a:t>AGVs operate in a partially-observable environment, where they can only view a limited 3x3 grid space around their current location.</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This limited observability challenges AGVs to make strategic decisions with incomplete information about their surroundings.</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The reward structure is sparse, with AGVs receiving positive feedback only when a shelf delivery is successfully completed. This incentivizes AGVs to focus on successful task completion within the constraints of their limited perception.</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Actions = {Forward, Turn Left, Turn Right, Load/Unload Shelf}</a:t>
            </a:r>
          </a:p>
          <a:p>
            <a:pPr marL="285750" indent="-285750">
              <a:buFont typeface="Arial" panose="020B0604020202020204" pitchFamily="34" charset="0"/>
              <a:buChar char="•"/>
            </a:pPr>
            <a:endParaRPr lang="en-US" altLang="ko-KR" sz="1500">
              <a:latin typeface="+mn-ea"/>
            </a:endParaRP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122936" cy="307777"/>
          </a:xfrm>
          <a:prstGeom prst="rect">
            <a:avLst/>
          </a:prstGeom>
          <a:noFill/>
        </p:spPr>
        <p:txBody>
          <a:bodyPr wrap="none" rtlCol="0">
            <a:spAutoFit/>
          </a:bodyPr>
          <a:lstStyle/>
          <a:p>
            <a:r>
              <a:rPr lang="en-US" altLang="ko-KR" sz="1400">
                <a:solidFill>
                  <a:schemeClr val="accent1"/>
                </a:solidFill>
              </a:rPr>
              <a:t>Environment</a:t>
            </a:r>
            <a:endParaRPr lang="ko-KR" altLang="en-US" sz="1400">
              <a:solidFill>
                <a:schemeClr val="accent1"/>
              </a:solidFill>
            </a:endParaRPr>
          </a:p>
        </p:txBody>
      </p:sp>
      <p:pic>
        <p:nvPicPr>
          <p:cNvPr id="4" name="그림 3" descr="스크린샷, 라인, 사각형, 디자인이(가) 표시된 사진&#10;&#10;자동 생성된 설명">
            <a:extLst>
              <a:ext uri="{FF2B5EF4-FFF2-40B4-BE49-F238E27FC236}">
                <a16:creationId xmlns:a16="http://schemas.microsoft.com/office/drawing/2014/main" id="{E9AF9ACE-BC59-6422-BF46-58346ABF1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403" y="667085"/>
            <a:ext cx="3200400" cy="6070600"/>
          </a:xfrm>
          <a:prstGeom prst="rect">
            <a:avLst/>
          </a:prstGeom>
        </p:spPr>
      </p:pic>
      <p:sp>
        <p:nvSpPr>
          <p:cNvPr id="9" name="슬라이드 번호 개체 틀 8">
            <a:extLst>
              <a:ext uri="{FF2B5EF4-FFF2-40B4-BE49-F238E27FC236}">
                <a16:creationId xmlns:a16="http://schemas.microsoft.com/office/drawing/2014/main" id="{B9727C0C-7C59-53D1-14E8-CA81261F1847}"/>
              </a:ext>
            </a:extLst>
          </p:cNvPr>
          <p:cNvSpPr>
            <a:spLocks noGrp="1"/>
          </p:cNvSpPr>
          <p:nvPr>
            <p:ph type="sldNum" sz="quarter" idx="12"/>
          </p:nvPr>
        </p:nvSpPr>
        <p:spPr/>
        <p:txBody>
          <a:bodyPr/>
          <a:lstStyle/>
          <a:p>
            <a:fld id="{9C41A778-E908-4432-BB93-29EAA93A69D6}" type="slidenum">
              <a:rPr lang="ko-KR" altLang="en-US" smtClean="0"/>
              <a:t>3</a:t>
            </a:fld>
            <a:endParaRPr lang="ko-KR" altLang="en-US"/>
          </a:p>
        </p:txBody>
      </p:sp>
    </p:spTree>
    <p:extLst>
      <p:ext uri="{BB962C8B-B14F-4D97-AF65-F5344CB8AC3E}">
        <p14:creationId xmlns:p14="http://schemas.microsoft.com/office/powerpoint/2010/main" val="103066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54DFCD-6BFA-802A-68C5-CE8AE1818DA3}"/>
              </a:ext>
            </a:extLst>
          </p:cNvPr>
          <p:cNvSpPr txBox="1"/>
          <p:nvPr/>
        </p:nvSpPr>
        <p:spPr>
          <a:xfrm>
            <a:off x="1644108" y="2791588"/>
            <a:ext cx="9060539" cy="1754326"/>
          </a:xfrm>
          <a:prstGeom prst="rect">
            <a:avLst/>
          </a:prstGeom>
          <a:noFill/>
        </p:spPr>
        <p:txBody>
          <a:bodyPr wrap="square" rtlCol="0">
            <a:spAutoFit/>
          </a:bodyPr>
          <a:lstStyle/>
          <a:p>
            <a:pPr algn="ctr"/>
            <a:r>
              <a:rPr lang="en-US" altLang="ko-KR" sz="3600" b="1" dirty="0">
                <a:solidFill>
                  <a:schemeClr val="accent1"/>
                </a:solidFill>
              </a:rPr>
              <a:t>They wish to address the difficulty of learning due to the large number of states in AGV task allocation.</a:t>
            </a:r>
          </a:p>
        </p:txBody>
      </p:sp>
      <p:sp>
        <p:nvSpPr>
          <p:cNvPr id="11" name="양쪽 대괄호 10">
            <a:extLst>
              <a:ext uri="{FF2B5EF4-FFF2-40B4-BE49-F238E27FC236}">
                <a16:creationId xmlns:a16="http://schemas.microsoft.com/office/drawing/2014/main" id="{BB84A156-89D3-24C7-611D-EAAE09E85E87}"/>
              </a:ext>
            </a:extLst>
          </p:cNvPr>
          <p:cNvSpPr/>
          <p:nvPr/>
        </p:nvSpPr>
        <p:spPr>
          <a:xfrm>
            <a:off x="1163052" y="2129883"/>
            <a:ext cx="9881937" cy="3077737"/>
          </a:xfrm>
          <a:prstGeom prst="bracketPair">
            <a:avLst>
              <a:gd name="adj" fmla="val 123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1C19AFB6-D9D8-FC2C-E8DB-A5E1F65AFDDF}"/>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cxnSp>
        <p:nvCxnSpPr>
          <p:cNvPr id="10" name="직선 연결선 9">
            <a:extLst>
              <a:ext uri="{FF2B5EF4-FFF2-40B4-BE49-F238E27FC236}">
                <a16:creationId xmlns:a16="http://schemas.microsoft.com/office/drawing/2014/main" id="{888FA65C-0BE9-9BD4-E94A-3A8F8A911F7B}"/>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822511-5484-F0EC-F460-117E68232F34}"/>
              </a:ext>
            </a:extLst>
          </p:cNvPr>
          <p:cNvSpPr txBox="1"/>
          <p:nvPr/>
        </p:nvSpPr>
        <p:spPr>
          <a:xfrm>
            <a:off x="144378" y="41361"/>
            <a:ext cx="1587807" cy="307777"/>
          </a:xfrm>
          <a:prstGeom prst="rect">
            <a:avLst/>
          </a:prstGeom>
          <a:noFill/>
        </p:spPr>
        <p:txBody>
          <a:bodyPr wrap="none" rtlCol="0">
            <a:spAutoFit/>
          </a:bodyPr>
          <a:lstStyle/>
          <a:p>
            <a:r>
              <a:rPr lang="en-US" altLang="ko-KR" sz="1400">
                <a:solidFill>
                  <a:schemeClr val="accent1"/>
                </a:solidFill>
              </a:rPr>
              <a:t>Problem statement</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98AA3AD6-872B-5986-ED77-A4333B22C755}"/>
              </a:ext>
            </a:extLst>
          </p:cNvPr>
          <p:cNvSpPr>
            <a:spLocks noGrp="1"/>
          </p:cNvSpPr>
          <p:nvPr>
            <p:ph type="sldNum" sz="quarter" idx="12"/>
          </p:nvPr>
        </p:nvSpPr>
        <p:spPr/>
        <p:txBody>
          <a:bodyPr/>
          <a:lstStyle/>
          <a:p>
            <a:fld id="{9C41A778-E908-4432-BB93-29EAA93A69D6}" type="slidenum">
              <a:rPr lang="ko-KR" altLang="en-US" smtClean="0"/>
              <a:t>4</a:t>
            </a:fld>
            <a:endParaRPr lang="ko-KR" altLang="en-US"/>
          </a:p>
        </p:txBody>
      </p:sp>
    </p:spTree>
    <p:extLst>
      <p:ext uri="{BB962C8B-B14F-4D97-AF65-F5344CB8AC3E}">
        <p14:creationId xmlns:p14="http://schemas.microsoft.com/office/powerpoint/2010/main" val="303178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54DFCD-6BFA-802A-68C5-CE8AE1818DA3}"/>
              </a:ext>
            </a:extLst>
          </p:cNvPr>
          <p:cNvSpPr txBox="1"/>
          <p:nvPr/>
        </p:nvSpPr>
        <p:spPr>
          <a:xfrm>
            <a:off x="1716678" y="2322148"/>
            <a:ext cx="8915399" cy="2862322"/>
          </a:xfrm>
          <a:prstGeom prst="rect">
            <a:avLst/>
          </a:prstGeom>
          <a:noFill/>
        </p:spPr>
        <p:txBody>
          <a:bodyPr wrap="square" rtlCol="0">
            <a:spAutoFit/>
          </a:bodyPr>
          <a:lstStyle/>
          <a:p>
            <a:pPr algn="ctr"/>
            <a:r>
              <a:rPr lang="en-US" altLang="ko-KR" sz="3600" b="1" dirty="0">
                <a:solidFill>
                  <a:schemeClr val="accent1"/>
                </a:solidFill>
              </a:rPr>
              <a:t>Employing Hierarchical Reinforcement Learning (HRL) within a soft-actor critic framework, the HSAC is designed to efficiently handle the complexity of state spaces.</a:t>
            </a:r>
            <a:endParaRPr lang="ko-KR" altLang="en-US" sz="3600" b="1" dirty="0">
              <a:solidFill>
                <a:schemeClr val="accent1"/>
              </a:solidFill>
            </a:endParaRPr>
          </a:p>
        </p:txBody>
      </p:sp>
      <p:sp>
        <p:nvSpPr>
          <p:cNvPr id="11" name="양쪽 대괄호 10">
            <a:extLst>
              <a:ext uri="{FF2B5EF4-FFF2-40B4-BE49-F238E27FC236}">
                <a16:creationId xmlns:a16="http://schemas.microsoft.com/office/drawing/2014/main" id="{BB84A156-89D3-24C7-611D-EAAE09E85E87}"/>
              </a:ext>
            </a:extLst>
          </p:cNvPr>
          <p:cNvSpPr/>
          <p:nvPr/>
        </p:nvSpPr>
        <p:spPr>
          <a:xfrm>
            <a:off x="1163052" y="2129883"/>
            <a:ext cx="9881937" cy="3077737"/>
          </a:xfrm>
          <a:prstGeom prst="bracketPair">
            <a:avLst>
              <a:gd name="adj" fmla="val 123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1C19AFB6-D9D8-FC2C-E8DB-A5E1F65AFDDF}"/>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cxnSp>
        <p:nvCxnSpPr>
          <p:cNvPr id="10" name="직선 연결선 9">
            <a:extLst>
              <a:ext uri="{FF2B5EF4-FFF2-40B4-BE49-F238E27FC236}">
                <a16:creationId xmlns:a16="http://schemas.microsoft.com/office/drawing/2014/main" id="{888FA65C-0BE9-9BD4-E94A-3A8F8A911F7B}"/>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822511-5484-F0EC-F460-117E68232F34}"/>
              </a:ext>
            </a:extLst>
          </p:cNvPr>
          <p:cNvSpPr txBox="1"/>
          <p:nvPr/>
        </p:nvSpPr>
        <p:spPr>
          <a:xfrm>
            <a:off x="144378" y="41361"/>
            <a:ext cx="800604" cy="307777"/>
          </a:xfrm>
          <a:prstGeom prst="rect">
            <a:avLst/>
          </a:prstGeom>
          <a:noFill/>
        </p:spPr>
        <p:txBody>
          <a:bodyPr wrap="none" rtlCol="0">
            <a:spAutoFit/>
          </a:bodyPr>
          <a:lstStyle/>
          <a:p>
            <a:r>
              <a:rPr lang="en-US" altLang="ko-KR" sz="1400">
                <a:solidFill>
                  <a:schemeClr val="accent1"/>
                </a:solidFill>
              </a:rPr>
              <a:t>Key Idea</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9D923188-E5FF-E584-32CD-C7B9071E0D78}"/>
              </a:ext>
            </a:extLst>
          </p:cNvPr>
          <p:cNvSpPr>
            <a:spLocks noGrp="1"/>
          </p:cNvSpPr>
          <p:nvPr>
            <p:ph type="sldNum" sz="quarter" idx="12"/>
          </p:nvPr>
        </p:nvSpPr>
        <p:spPr/>
        <p:txBody>
          <a:bodyPr/>
          <a:lstStyle/>
          <a:p>
            <a:fld id="{9C41A778-E908-4432-BB93-29EAA93A69D6}" type="slidenum">
              <a:rPr lang="ko-KR" altLang="en-US" smtClean="0"/>
              <a:t>5</a:t>
            </a:fld>
            <a:endParaRPr lang="ko-KR" altLang="en-US"/>
          </a:p>
        </p:txBody>
      </p:sp>
    </p:spTree>
    <p:extLst>
      <p:ext uri="{BB962C8B-B14F-4D97-AF65-F5344CB8AC3E}">
        <p14:creationId xmlns:p14="http://schemas.microsoft.com/office/powerpoint/2010/main" val="185568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845890" cy="523220"/>
          </a:xfrm>
          <a:prstGeom prst="rect">
            <a:avLst/>
          </a:prstGeom>
          <a:noFill/>
        </p:spPr>
        <p:txBody>
          <a:bodyPr wrap="none" rtlCol="0">
            <a:spAutoFit/>
          </a:bodyPr>
          <a:lstStyle/>
          <a:p>
            <a:r>
              <a:rPr lang="en-US" altLang="ko-KR" sz="2800" b="1" spc="-300">
                <a:solidFill>
                  <a:schemeClr val="accent1"/>
                </a:solidFill>
              </a:rPr>
              <a:t>Related Works</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378565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Actor-critic Algorithms</a:t>
            </a:r>
            <a:br>
              <a:rPr lang="en-US" altLang="ko-KR" sz="1500" dirty="0">
                <a:latin typeface="+mn-ea"/>
              </a:rPr>
            </a:br>
            <a:r>
              <a:rPr lang="en-US" altLang="ko-KR" sz="1500" dirty="0">
                <a:latin typeface="+mn-ea"/>
              </a:rPr>
              <a:t>- DeepMind's Deep Deterministic Policy Gradient (DDPG) and Fujimoto et al.'s Twin Delayed Deep Deterministic policy gradient algorithm (TD3) refined the actor-critic approach, enhancing learning in continuous action spaces and addressing the overestimation bias.</a:t>
            </a:r>
            <a:br>
              <a:rPr lang="en-US" altLang="ko-KR" sz="1500" dirty="0">
                <a:latin typeface="+mn-ea"/>
              </a:rPr>
            </a:br>
            <a:r>
              <a:rPr lang="en-US" altLang="ko-KR" sz="1500" dirty="0">
                <a:latin typeface="+mn-ea"/>
              </a:rPr>
              <a:t>- </a:t>
            </a:r>
            <a:r>
              <a:rPr lang="en-US" altLang="ko-KR" sz="1500" dirty="0" err="1">
                <a:latin typeface="+mn-ea"/>
              </a:rPr>
              <a:t>Haarnoja</a:t>
            </a:r>
            <a:r>
              <a:rPr lang="en-US" altLang="ko-KR" sz="1500" dirty="0">
                <a:latin typeface="+mn-ea"/>
              </a:rPr>
              <a:t> et al. introduced the Soft Actor-Critic (SAC), incorporating maximum entropy to improve exploration and robustness, showing promising results applicable to robotic systems.</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Multi-agent Actor-critic Algorithms</a:t>
            </a:r>
            <a:br>
              <a:rPr lang="en-US" altLang="ko-KR" sz="1500" dirty="0">
                <a:latin typeface="+mn-ea"/>
              </a:rPr>
            </a:br>
            <a:r>
              <a:rPr lang="en-US" altLang="ko-KR" sz="1500" dirty="0">
                <a:latin typeface="+mn-ea"/>
              </a:rPr>
              <a:t>- Newer methodologies like mean-field reinforcement learning and counterfactual multi-agent policy gradients (COMA) have pushed the boundaries of how agents learn to work together, focusing on joint action evaluation and decision-making.</a:t>
            </a:r>
          </a:p>
          <a:p>
            <a:pPr marL="285750" indent="-285750">
              <a:buFont typeface="Arial" panose="020B0604020202020204" pitchFamily="34" charset="0"/>
              <a:buChar char="•"/>
            </a:pPr>
            <a:endParaRPr lang="en-US" altLang="ko-KR" sz="1500" dirty="0">
              <a:latin typeface="+mn-ea"/>
            </a:endParaRPr>
          </a:p>
          <a:p>
            <a:pPr marL="285750" indent="-285750">
              <a:buFont typeface="Arial" panose="020B0604020202020204" pitchFamily="34" charset="0"/>
              <a:buChar char="•"/>
            </a:pPr>
            <a:r>
              <a:rPr lang="en-US" altLang="ko-KR" sz="1500" dirty="0">
                <a:latin typeface="+mn-ea"/>
              </a:rPr>
              <a:t>Algorithms for Task Allocation</a:t>
            </a:r>
            <a:br>
              <a:rPr lang="en-US" altLang="ko-KR" sz="1500" dirty="0">
                <a:latin typeface="+mn-ea"/>
              </a:rPr>
            </a:br>
            <a:r>
              <a:rPr lang="en-US" altLang="ko-KR" sz="1500" dirty="0">
                <a:latin typeface="+mn-ea"/>
              </a:rPr>
              <a:t>- Ant colony optimization (ACO) and genetic algorithms have been traditional choices, but recent advances in deep reinforcement learning have introduced more adaptive and efficient approaches for scheduling and task allocation.</a:t>
            </a:r>
            <a:br>
              <a:rPr lang="en-US" altLang="ko-KR" sz="1500" dirty="0">
                <a:latin typeface="+mn-ea"/>
              </a:rPr>
            </a:br>
            <a:r>
              <a:rPr lang="en-US" altLang="ko-KR" sz="1500" dirty="0">
                <a:latin typeface="+mn-ea"/>
              </a:rPr>
              <a:t>- Reinforcement learning-based algorithms, like Deep Q-Networks (DQN) and variations of Q-learning, have started to address scheduling problems, offering solutions that adapt to varying conditions such as random job arrivals and machine breakdowns.</a:t>
            </a:r>
          </a:p>
          <a:p>
            <a:pPr marL="285750" indent="-285750">
              <a:buFont typeface="Arial" panose="020B0604020202020204" pitchFamily="34" charset="0"/>
              <a:buChar char="•"/>
            </a:pPr>
            <a:endParaRPr lang="en-US" altLang="ko-KR" sz="1500" dirty="0">
              <a:latin typeface="+mn-ea"/>
            </a:endParaRP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239506" cy="307777"/>
          </a:xfrm>
          <a:prstGeom prst="rect">
            <a:avLst/>
          </a:prstGeom>
          <a:noFill/>
        </p:spPr>
        <p:txBody>
          <a:bodyPr wrap="none" rtlCol="0">
            <a:spAutoFit/>
          </a:bodyPr>
          <a:lstStyle/>
          <a:p>
            <a:r>
              <a:rPr lang="en-US" altLang="ko-KR" sz="1400">
                <a:solidFill>
                  <a:schemeClr val="accent1"/>
                </a:solidFill>
              </a:rPr>
              <a:t>Related Works</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AE0BEECE-AD4F-1A6A-3E64-EC92AA9A680E}"/>
              </a:ext>
            </a:extLst>
          </p:cNvPr>
          <p:cNvSpPr>
            <a:spLocks noGrp="1"/>
          </p:cNvSpPr>
          <p:nvPr>
            <p:ph type="sldNum" sz="quarter" idx="12"/>
          </p:nvPr>
        </p:nvSpPr>
        <p:spPr/>
        <p:txBody>
          <a:bodyPr/>
          <a:lstStyle/>
          <a:p>
            <a:fld id="{9C41A778-E908-4432-BB93-29EAA93A69D6}" type="slidenum">
              <a:rPr lang="ko-KR" altLang="en-US" smtClean="0"/>
              <a:t>6</a:t>
            </a:fld>
            <a:endParaRPr lang="ko-KR" altLang="en-US"/>
          </a:p>
        </p:txBody>
      </p:sp>
    </p:spTree>
    <p:extLst>
      <p:ext uri="{BB962C8B-B14F-4D97-AF65-F5344CB8AC3E}">
        <p14:creationId xmlns:p14="http://schemas.microsoft.com/office/powerpoint/2010/main" val="136647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2980816" cy="523220"/>
          </a:xfrm>
          <a:prstGeom prst="rect">
            <a:avLst/>
          </a:prstGeom>
          <a:noFill/>
        </p:spPr>
        <p:txBody>
          <a:bodyPr wrap="none" rtlCol="0">
            <a:spAutoFit/>
          </a:bodyPr>
          <a:lstStyle/>
          <a:p>
            <a:r>
              <a:rPr lang="en-US" altLang="ko-KR" sz="2800" b="1" spc="-300">
                <a:solidFill>
                  <a:schemeClr val="accent1"/>
                </a:solidFill>
              </a:rPr>
              <a:t>Soft Actor-Critic(baseline)</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286232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a:latin typeface="+mn-ea"/>
              </a:rPr>
              <a:t>The Soft Actor-Critic(SAC) algorithm is an advanced reinforcement learning method that operates under a maximum entropy framework, promoting robust and versatile policy development.</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In the complex domain of multi-logistics robot task allocation, SAC excels due to its ability to handle both high-dimensional continuous action spaces effectively. </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Employing the principles of maximum entropy reinforcement learning, the SAC algorithm effectively balances exploration and exploitation in policy development, allowing for the learning of more robust and diverse policies.</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SAC ‘s stochastic policy approach enables robots to explore a variety of possibilities within their environment, offering superior performance over deterministic polices. This enhances the robot’s ability to make better action choices and to cope with unforeseen circumstances.</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714290AC-D8C6-FA68-B4E9-BCD445D96D67}"/>
              </a:ext>
            </a:extLst>
          </p:cNvPr>
          <p:cNvSpPr>
            <a:spLocks noGrp="1"/>
          </p:cNvSpPr>
          <p:nvPr>
            <p:ph type="sldNum" sz="quarter" idx="12"/>
          </p:nvPr>
        </p:nvSpPr>
        <p:spPr/>
        <p:txBody>
          <a:bodyPr/>
          <a:lstStyle/>
          <a:p>
            <a:fld id="{9C41A778-E908-4432-BB93-29EAA93A69D6}" type="slidenum">
              <a:rPr lang="ko-KR" altLang="en-US" smtClean="0"/>
              <a:t>7</a:t>
            </a:fld>
            <a:endParaRPr lang="ko-KR" altLang="en-US"/>
          </a:p>
        </p:txBody>
      </p:sp>
    </p:spTree>
    <p:extLst>
      <p:ext uri="{BB962C8B-B14F-4D97-AF65-F5344CB8AC3E}">
        <p14:creationId xmlns:p14="http://schemas.microsoft.com/office/powerpoint/2010/main" val="117018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3888372" cy="523220"/>
          </a:xfrm>
          <a:prstGeom prst="rect">
            <a:avLst/>
          </a:prstGeom>
          <a:noFill/>
        </p:spPr>
        <p:txBody>
          <a:bodyPr wrap="none" rtlCol="0">
            <a:spAutoFit/>
          </a:bodyPr>
          <a:lstStyle/>
          <a:p>
            <a:r>
              <a:rPr lang="en-US" altLang="ko-KR" sz="2800" b="1" spc="-300">
                <a:solidFill>
                  <a:schemeClr val="accent1"/>
                </a:solidFill>
              </a:rPr>
              <a:t>The combination of HRL and SAC</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2862322"/>
          </a:xfrm>
          <a:prstGeom prst="rect">
            <a:avLst/>
          </a:prstGeom>
          <a:noFill/>
        </p:spPr>
        <p:txBody>
          <a:bodyPr wrap="square" rtlCol="0">
            <a:spAutoFit/>
          </a:bodyPr>
          <a:lstStyle/>
          <a:p>
            <a:pPr marL="285750" indent="-285750">
              <a:buFont typeface="Arial" panose="020B0604020202020204" pitchFamily="34" charset="0"/>
              <a:buChar char="•"/>
            </a:pPr>
            <a:r>
              <a:rPr lang="en-US" altLang="ko-KR" sz="1500">
                <a:latin typeface="+mn-ea"/>
              </a:rPr>
              <a:t>However, traditional SAC may fall short in multi-agent settings where interaction and collaboration between agents are crucial, as it typically considers each decision in isolation.</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To overcome this, Hierarchical Reinforcement Learning (HRL) concepts are integrated, allowing for the coordination and collaboration among multiple agents, addressing the complexities of task allocation and execution in dynamic environments.</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By adopting HRL, the algorithm gains a two-tiered decision-making framework: a high-level Meta-controller guiding overall objectives and lower-level Controllers executing individual tasks, resulting in a more cohesive and efficient multi-agent system.</a:t>
            </a:r>
          </a:p>
          <a:p>
            <a:pPr marL="285750" indent="-285750">
              <a:buFont typeface="Arial" panose="020B0604020202020204" pitchFamily="34" charset="0"/>
              <a:buChar char="•"/>
            </a:pPr>
            <a:endParaRPr lang="en-US" altLang="ko-KR" sz="1500">
              <a:latin typeface="+mn-ea"/>
            </a:endParaRPr>
          </a:p>
          <a:p>
            <a:pPr marL="285750" indent="-285750">
              <a:buFont typeface="Arial" panose="020B0604020202020204" pitchFamily="34" charset="0"/>
              <a:buChar char="•"/>
            </a:pPr>
            <a:r>
              <a:rPr lang="en-US" altLang="ko-KR" sz="1500">
                <a:latin typeface="+mn-ea"/>
              </a:rPr>
              <a:t>This paper selects SAC as the baseline algorithm to propose a solution for automating logistics problems but extends it with HRL to enhance multi-robot cooperation and task efficiency, demonstrating significant improvements in the management of complex logistical operations.</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sp>
        <p:nvSpPr>
          <p:cNvPr id="2" name="슬라이드 번호 개체 틀 1">
            <a:extLst>
              <a:ext uri="{FF2B5EF4-FFF2-40B4-BE49-F238E27FC236}">
                <a16:creationId xmlns:a16="http://schemas.microsoft.com/office/drawing/2014/main" id="{42381096-4542-7A36-9100-AE0CC9C8B159}"/>
              </a:ext>
            </a:extLst>
          </p:cNvPr>
          <p:cNvSpPr>
            <a:spLocks noGrp="1"/>
          </p:cNvSpPr>
          <p:nvPr>
            <p:ph type="sldNum" sz="quarter" idx="12"/>
          </p:nvPr>
        </p:nvSpPr>
        <p:spPr/>
        <p:txBody>
          <a:bodyPr/>
          <a:lstStyle/>
          <a:p>
            <a:fld id="{9C41A778-E908-4432-BB93-29EAA93A69D6}" type="slidenum">
              <a:rPr lang="ko-KR" altLang="en-US" smtClean="0"/>
              <a:t>8</a:t>
            </a:fld>
            <a:endParaRPr lang="ko-KR" altLang="en-US"/>
          </a:p>
        </p:txBody>
      </p:sp>
    </p:spTree>
    <p:extLst>
      <p:ext uri="{BB962C8B-B14F-4D97-AF65-F5344CB8AC3E}">
        <p14:creationId xmlns:p14="http://schemas.microsoft.com/office/powerpoint/2010/main" val="122600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4039952" cy="523220"/>
          </a:xfrm>
          <a:prstGeom prst="rect">
            <a:avLst/>
          </a:prstGeom>
          <a:noFill/>
        </p:spPr>
        <p:txBody>
          <a:bodyPr wrap="none" rtlCol="0">
            <a:spAutoFit/>
          </a:bodyPr>
          <a:lstStyle/>
          <a:p>
            <a:r>
              <a:rPr lang="en-US" altLang="ko-KR" sz="2800" b="1" spc="-300">
                <a:solidFill>
                  <a:schemeClr val="accent1"/>
                </a:solidFill>
              </a:rPr>
              <a:t>Hierarchical Soft Actor-Critic(HSAC)</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382960"/>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F54F34F-9F55-7D4D-D21C-73A2B01702C0}"/>
                  </a:ext>
                </a:extLst>
              </p:cNvPr>
              <p:cNvSpPr txBox="1"/>
              <p:nvPr/>
            </p:nvSpPr>
            <p:spPr>
              <a:xfrm>
                <a:off x="457257" y="1192806"/>
                <a:ext cx="11119549" cy="1246495"/>
              </a:xfrm>
              <a:prstGeom prst="rect">
                <a:avLst/>
              </a:prstGeom>
              <a:noFill/>
            </p:spPr>
            <p:txBody>
              <a:bodyPr wrap="square" rtlCol="0">
                <a:spAutoFit/>
              </a:bodyPr>
              <a:lstStyle/>
              <a:p>
                <a:pPr marL="285750" indent="-285750">
                  <a:buFont typeface="Arial" panose="020B0604020202020204" pitchFamily="34" charset="0"/>
                  <a:buChar char="•"/>
                </a:pPr>
                <a:r>
                  <a:rPr lang="en-US" altLang="ko-KR" sz="1500" dirty="0">
                    <a:latin typeface="+mn-ea"/>
                  </a:rPr>
                  <a:t>Compared with the classic soft actor critic for multi-logistic task allocation, the HSAC algorithm has a two-layer structure, namely Meta-controller and Controller.</a:t>
                </a:r>
              </a:p>
              <a:p>
                <a:pPr marL="285750" indent="-285750">
                  <a:buFont typeface="Arial" panose="020B0604020202020204" pitchFamily="34" charset="0"/>
                  <a:buChar char="•"/>
                </a:pPr>
                <a:r>
                  <a:rPr lang="en-US" altLang="ko-KR" sz="1500" dirty="0">
                    <a:latin typeface="+mn-ea"/>
                  </a:rPr>
                  <a:t>The Meta-controller takes the state </a:t>
                </a:r>
                <a14:m>
                  <m:oMath xmlns:m="http://schemas.openxmlformats.org/officeDocument/2006/math">
                    <m:sSub>
                      <m:sSubPr>
                        <m:ctrlPr>
                          <a:rPr lang="en" altLang="ko-KR" sz="1500" i="1" smtClean="0">
                            <a:latin typeface="Cambria Math" panose="02040503050406030204" pitchFamily="18" charset="0"/>
                          </a:rPr>
                        </m:ctrlPr>
                      </m:sSubPr>
                      <m:e>
                        <m:r>
                          <m:rPr>
                            <m:sty m:val="p"/>
                          </m:rPr>
                          <a:rPr lang="en-US" altLang="ko-KR" sz="1500" i="1">
                            <a:latin typeface="Cambria Math" panose="02040503050406030204" pitchFamily="18" charset="0"/>
                          </a:rPr>
                          <m:t>s</m:t>
                        </m:r>
                      </m:e>
                      <m:sub>
                        <m:r>
                          <m:rPr>
                            <m:sty m:val="p"/>
                          </m:rPr>
                          <a:rPr lang="en-US" altLang="ko-KR" sz="1500" i="1">
                            <a:latin typeface="Cambria Math" panose="02040503050406030204" pitchFamily="18" charset="0"/>
                          </a:rPr>
                          <m:t>t</m:t>
                        </m:r>
                      </m:sub>
                    </m:sSub>
                  </m:oMath>
                </a14:m>
                <a:r>
                  <a:rPr lang="en-US" altLang="ko-KR" sz="1500" dirty="0">
                    <a:latin typeface="+mn-ea"/>
                  </a:rPr>
                  <a:t> as input and selects a new subgoal </a:t>
                </a:r>
                <a14:m>
                  <m:oMath xmlns:m="http://schemas.openxmlformats.org/officeDocument/2006/math">
                    <m:sSub>
                      <m:sSubPr>
                        <m:ctrlPr>
                          <a:rPr lang="en" altLang="ko-KR" sz="1500" i="1">
                            <a:latin typeface="Cambria Math" panose="02040503050406030204" pitchFamily="18" charset="0"/>
                          </a:rPr>
                        </m:ctrlPr>
                      </m:sSubPr>
                      <m:e>
                        <m:r>
                          <m:rPr>
                            <m:sty m:val="p"/>
                          </m:rPr>
                          <a:rPr lang="en-US" altLang="ko-KR" sz="1500" i="1" smtClean="0">
                            <a:latin typeface="Cambria Math" panose="02040503050406030204" pitchFamily="18" charset="0"/>
                          </a:rPr>
                          <m:t>g</m:t>
                        </m:r>
                      </m:e>
                      <m:sub>
                        <m:r>
                          <m:rPr>
                            <m:sty m:val="p"/>
                          </m:rPr>
                          <a:rPr lang="en-US" altLang="ko-KR" sz="1500" i="1" smtClean="0">
                            <a:latin typeface="Cambria Math" panose="02040503050406030204" pitchFamily="18" charset="0"/>
                          </a:rPr>
                          <m:t>t</m:t>
                        </m:r>
                      </m:sub>
                    </m:sSub>
                  </m:oMath>
                </a14:m>
                <a:r>
                  <a:rPr lang="en-US" altLang="ko-KR" sz="1500" dirty="0" err="1">
                    <a:latin typeface="+mn-ea"/>
                  </a:rPr>
                  <a:t>.</a:t>
                </a:r>
                <a:r>
                  <a:rPr lang="en-US" altLang="ko-KR" sz="1500" dirty="0">
                    <a:latin typeface="+mn-ea"/>
                  </a:rPr>
                  <a:t> The Controller uses state and selected subgoal to select the action until the subgoal is reached or the episode is terminated. </a:t>
                </a:r>
              </a:p>
              <a:p>
                <a:pPr marL="285750" indent="-285750">
                  <a:buFont typeface="Arial" panose="020B0604020202020204" pitchFamily="34" charset="0"/>
                  <a:buChar char="•"/>
                </a:pPr>
                <a:r>
                  <a:rPr lang="en-US" altLang="ko-KR" sz="1500" dirty="0">
                    <a:latin typeface="+mn-ea"/>
                  </a:rPr>
                  <a:t>Two models are used in the controller to approximate the output action and action-value function respectively. </a:t>
                </a:r>
              </a:p>
            </p:txBody>
          </p:sp>
        </mc:Choice>
        <mc:Fallback>
          <p:sp>
            <p:nvSpPr>
              <p:cNvPr id="8" name="TextBox 7">
                <a:extLst>
                  <a:ext uri="{FF2B5EF4-FFF2-40B4-BE49-F238E27FC236}">
                    <a16:creationId xmlns:a16="http://schemas.microsoft.com/office/drawing/2014/main" id="{CF54F34F-9F55-7D4D-D21C-73A2B01702C0}"/>
                  </a:ext>
                </a:extLst>
              </p:cNvPr>
              <p:cNvSpPr txBox="1">
                <a:spLocks noRot="1" noChangeAspect="1" noMove="1" noResize="1" noEditPoints="1" noAdjustHandles="1" noChangeArrowheads="1" noChangeShapeType="1" noTextEdit="1"/>
              </p:cNvSpPr>
              <p:nvPr/>
            </p:nvSpPr>
            <p:spPr>
              <a:xfrm>
                <a:off x="457257" y="1192806"/>
                <a:ext cx="11119549" cy="1246495"/>
              </a:xfrm>
              <a:prstGeom prst="rect">
                <a:avLst/>
              </a:prstGeom>
              <a:blipFill>
                <a:blip r:embed="rId3"/>
                <a:stretch>
                  <a:fillRect l="-164" t="-1471" b="-4412"/>
                </a:stretch>
              </a:blipFill>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545E25CE-F97A-1638-5FFB-61C174AA07AF}"/>
              </a:ext>
            </a:extLst>
          </p:cNvPr>
          <p:cNvSpPr/>
          <p:nvPr/>
        </p:nvSpPr>
        <p:spPr>
          <a:xfrm>
            <a:off x="344191" y="2680352"/>
            <a:ext cx="11503618" cy="387266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 </a:t>
            </a:r>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p:pic>
        <p:nvPicPr>
          <p:cNvPr id="4" name="그림 3">
            <a:extLst>
              <a:ext uri="{FF2B5EF4-FFF2-40B4-BE49-F238E27FC236}">
                <a16:creationId xmlns:a16="http://schemas.microsoft.com/office/drawing/2014/main" id="{CAA3726F-F5F3-6F86-5FF2-6784384E6BAE}"/>
              </a:ext>
            </a:extLst>
          </p:cNvPr>
          <p:cNvPicPr>
            <a:picLocks noChangeAspect="1"/>
          </p:cNvPicPr>
          <p:nvPr/>
        </p:nvPicPr>
        <p:blipFill rotWithShape="1">
          <a:blip r:embed="rId4"/>
          <a:srcRect t="2674"/>
          <a:stretch/>
        </p:blipFill>
        <p:spPr>
          <a:xfrm>
            <a:off x="4292212" y="2783408"/>
            <a:ext cx="3607575" cy="3577944"/>
          </a:xfrm>
          <a:prstGeom prst="rect">
            <a:avLst/>
          </a:prstGeom>
        </p:spPr>
      </p:pic>
      <p:sp>
        <p:nvSpPr>
          <p:cNvPr id="2" name="슬라이드 번호 개체 틀 1">
            <a:extLst>
              <a:ext uri="{FF2B5EF4-FFF2-40B4-BE49-F238E27FC236}">
                <a16:creationId xmlns:a16="http://schemas.microsoft.com/office/drawing/2014/main" id="{4AFC6FD7-685E-0B63-7D1D-925C7A5CBCF0}"/>
              </a:ext>
            </a:extLst>
          </p:cNvPr>
          <p:cNvSpPr>
            <a:spLocks noGrp="1"/>
          </p:cNvSpPr>
          <p:nvPr>
            <p:ph type="sldNum" sz="quarter" idx="12"/>
          </p:nvPr>
        </p:nvSpPr>
        <p:spPr/>
        <p:txBody>
          <a:bodyPr/>
          <a:lstStyle/>
          <a:p>
            <a:fld id="{9C41A778-E908-4432-BB93-29EAA93A69D6}" type="slidenum">
              <a:rPr lang="ko-KR" altLang="en-US" smtClean="0"/>
              <a:t>9</a:t>
            </a:fld>
            <a:endParaRPr lang="ko-KR" altLang="en-US"/>
          </a:p>
        </p:txBody>
      </p:sp>
    </p:spTree>
    <p:extLst>
      <p:ext uri="{BB962C8B-B14F-4D97-AF65-F5344CB8AC3E}">
        <p14:creationId xmlns:p14="http://schemas.microsoft.com/office/powerpoint/2010/main" val="173377750"/>
      </p:ext>
    </p:extLst>
  </p:cSld>
  <p:clrMapOvr>
    <a:masterClrMapping/>
  </p:clrMapOvr>
</p:sld>
</file>

<file path=ppt/theme/theme1.xml><?xml version="1.0" encoding="utf-8"?>
<a:theme xmlns:a="http://schemas.openxmlformats.org/drawingml/2006/main" name="Office 테마">
  <a:themeElements>
    <a:clrScheme name="_008_105">
      <a:dk1>
        <a:sysClr val="windowText" lastClr="000000"/>
      </a:dk1>
      <a:lt1>
        <a:sysClr val="window" lastClr="FFFFFF"/>
      </a:lt1>
      <a:dk2>
        <a:srgbClr val="44546A"/>
      </a:dk2>
      <a:lt2>
        <a:srgbClr val="E7E6E6"/>
      </a:lt2>
      <a:accent1>
        <a:srgbClr val="224D60"/>
      </a:accent1>
      <a:accent2>
        <a:srgbClr val="006182"/>
      </a:accent2>
      <a:accent3>
        <a:srgbClr val="4E849C"/>
      </a:accent3>
      <a:accent4>
        <a:srgbClr val="DCDBD9"/>
      </a:accent4>
      <a:accent5>
        <a:srgbClr val="3B626E"/>
      </a:accent5>
      <a:accent6>
        <a:srgbClr val="27383E"/>
      </a:accent6>
      <a:hlink>
        <a:srgbClr val="3F3F3F"/>
      </a:hlink>
      <a:folHlink>
        <a:srgbClr val="3F3F3F"/>
      </a:folHlink>
    </a:clrScheme>
    <a:fontScheme name="Pretendard_Black_standard">
      <a:majorFont>
        <a:latin typeface="Pretendard Black"/>
        <a:ea typeface="Pretendard Black"/>
        <a:cs typeface=""/>
      </a:majorFont>
      <a:minorFont>
        <a:latin typeface="Pretendard"/>
        <a:ea typeface="Pretendar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F861240D04FFE04AB2643D5E3EA6AD64" ma:contentTypeVersion="4" ma:contentTypeDescription="새 문서를 만듭니다." ma:contentTypeScope="" ma:versionID="101ddc9f7f51fcddd469fc734cec4641">
  <xsd:schema xmlns:xsd="http://www.w3.org/2001/XMLSchema" xmlns:xs="http://www.w3.org/2001/XMLSchema" xmlns:p="http://schemas.microsoft.com/office/2006/metadata/properties" xmlns:ns3="81affd91-7a1d-425b-9007-aa3cc0ee6555" targetNamespace="http://schemas.microsoft.com/office/2006/metadata/properties" ma:root="true" ma:fieldsID="7870cd2ae84f890ee9bcbb63d01efe1f" ns3:_="">
    <xsd:import namespace="81affd91-7a1d-425b-9007-aa3cc0ee6555"/>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ffd91-7a1d-425b-9007-aa3cc0ee6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1affd91-7a1d-425b-9007-aa3cc0ee6555" xsi:nil="true"/>
  </documentManagement>
</p:properties>
</file>

<file path=customXml/itemProps1.xml><?xml version="1.0" encoding="utf-8"?>
<ds:datastoreItem xmlns:ds="http://schemas.openxmlformats.org/officeDocument/2006/customXml" ds:itemID="{9FE98FC4-60DE-4A79-9629-9F1A816B7140}">
  <ds:schemaRefs>
    <ds:schemaRef ds:uri="81affd91-7a1d-425b-9007-aa3cc0ee65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ED75A4-9A97-40E7-B3A1-2F3C16FC29B9}">
  <ds:schemaRefs>
    <ds:schemaRef ds:uri="http://schemas.microsoft.com/sharepoint/v3/contenttype/forms"/>
  </ds:schemaRefs>
</ds:datastoreItem>
</file>

<file path=customXml/itemProps3.xml><?xml version="1.0" encoding="utf-8"?>
<ds:datastoreItem xmlns:ds="http://schemas.openxmlformats.org/officeDocument/2006/customXml" ds:itemID="{9A0AE919-1CDB-48C7-8602-5C121B5B491A}">
  <ds:schemaRef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81affd91-7a1d-425b-9007-aa3cc0ee6555"/>
  </ds:schemaRefs>
</ds:datastoreItem>
</file>

<file path=docProps/app.xml><?xml version="1.0" encoding="utf-8"?>
<Properties xmlns="http://schemas.openxmlformats.org/officeDocument/2006/extended-properties" xmlns:vt="http://schemas.openxmlformats.org/officeDocument/2006/docPropsVTypes">
  <TotalTime>8159</TotalTime>
  <Words>1893</Words>
  <Application>Microsoft Office PowerPoint</Application>
  <PresentationFormat>와이드스크린</PresentationFormat>
  <Paragraphs>237</Paragraphs>
  <Slides>20</Slides>
  <Notes>13</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20</vt:i4>
      </vt:variant>
    </vt:vector>
  </HeadingPairs>
  <TitlesOfParts>
    <vt:vector size="27" baseType="lpstr">
      <vt:lpstr>Pretendard</vt:lpstr>
      <vt:lpstr>Pretendard Black</vt:lpstr>
      <vt:lpstr>TimesNewRomanPS-ItalicMT</vt:lpstr>
      <vt:lpstr>맑은 고딕</vt:lpstr>
      <vt:lpstr>Arial</vt:lpstr>
      <vt:lpstr>Cambria Math</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Yu Saebyeol</dc:creator>
  <cp:lastModifiedBy>전재현</cp:lastModifiedBy>
  <cp:revision>8</cp:revision>
  <dcterms:created xsi:type="dcterms:W3CDTF">2022-08-03T01:14:38Z</dcterms:created>
  <dcterms:modified xsi:type="dcterms:W3CDTF">2024-01-08T03:50:37Z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0x010100F861240D04FFE04AB2643D5E3EA6AD64</vt:lpwstr>
  </property>
</Properties>
</file>