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71" r:id="rId5"/>
    <p:sldId id="314" r:id="rId6"/>
    <p:sldId id="322" r:id="rId7"/>
    <p:sldId id="321" r:id="rId8"/>
    <p:sldId id="319" r:id="rId9"/>
    <p:sldId id="323" r:id="rId10"/>
    <p:sldId id="317" r:id="rId11"/>
    <p:sldId id="324" r:id="rId12"/>
    <p:sldId id="325" r:id="rId13"/>
    <p:sldId id="326" r:id="rId14"/>
    <p:sldId id="293" r:id="rId15"/>
    <p:sldId id="327" r:id="rId16"/>
    <p:sldId id="328" r:id="rId17"/>
    <p:sldId id="329" r:id="rId18"/>
    <p:sldId id="295" r:id="rId19"/>
    <p:sldId id="265" r:id="rId20"/>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665F"/>
    <a:srgbClr val="718EA0"/>
    <a:srgbClr val="224D60"/>
    <a:srgbClr val="6C899B"/>
    <a:srgbClr val="F3F9FB"/>
    <a:srgbClr val="F9FCFD"/>
    <a:srgbClr val="23B0C3"/>
    <a:srgbClr val="146772"/>
    <a:srgbClr val="95E2EC"/>
    <a:srgbClr val="D0C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235" autoAdjust="0"/>
  </p:normalViewPr>
  <p:slideViewPr>
    <p:cSldViewPr snapToGrid="0">
      <p:cViewPr varScale="1">
        <p:scale>
          <a:sx n="60" d="100"/>
          <a:sy n="60" d="100"/>
        </p:scale>
        <p:origin x="78" y="720"/>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3898B-ADB4-46C6-957F-8BCAF43A2170}" type="datetimeFigureOut">
              <a:rPr lang="ko-KR" altLang="en-US" smtClean="0"/>
              <a:t>2024-01-31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03CCF-9AEB-4C4A-8AEA-008D679BC772}" type="slidenum">
              <a:rPr lang="ko-KR" altLang="en-US" smtClean="0"/>
              <a:t>‹#›</a:t>
            </a:fld>
            <a:endParaRPr lang="ko-KR" altLang="en-US"/>
          </a:p>
        </p:txBody>
      </p:sp>
    </p:spTree>
    <p:extLst>
      <p:ext uri="{BB962C8B-B14F-4D97-AF65-F5344CB8AC3E}">
        <p14:creationId xmlns:p14="http://schemas.microsoft.com/office/powerpoint/2010/main" val="355874163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just"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Hi everyone, I’m today’s presenter </a:t>
            </a:r>
            <a:r>
              <a:rPr lang="ko-KR"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박지명</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algn="just" latinLnBrk="1">
              <a:lnSpc>
                <a:spcPct val="107000"/>
              </a:lnSpc>
              <a:spcAft>
                <a:spcPts val="800"/>
              </a:spcAft>
            </a:pP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Today, In this seminar, I’m going to explain the paper, Pointer Network, by Oriol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Vinyals</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Meire</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Fotunato</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Navdeep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Jaitly</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Oriol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Vinyals</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is very well-known person in deep learning and machine learning and he was working in google brain when he was publishing this paper and now he is in deep mind. And Navdeep </a:t>
            </a:r>
            <a:r>
              <a:rPr lang="en-US" altLang="ko-KR" sz="1800" kern="100" dirty="0" err="1">
                <a:effectLst/>
                <a:latin typeface="맑은 고딕" panose="020B0503020000020004" pitchFamily="50" charset="-127"/>
                <a:ea typeface="맑은 고딕" panose="020B0503020000020004" pitchFamily="50" charset="-127"/>
                <a:cs typeface="Times New Roman" panose="02020603050405020304" pitchFamily="18" charset="0"/>
              </a:rPr>
              <a:t>Jaitly</a:t>
            </a:r>
            <a:r>
              <a:rPr lang="en-US"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rPr>
              <a:t> is also well-known person working in NVIDIA. This paper is representative approach to solve combinatorial optimization using neural network. And this model has become the foundation for several subsequent studies exploring neural network-based solutions for combinatorial optimization problems.</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a:t>
            </a:fld>
            <a:endParaRPr lang="ko-KR" altLang="en-US"/>
          </a:p>
        </p:txBody>
      </p:sp>
    </p:spTree>
    <p:extLst>
      <p:ext uri="{BB962C8B-B14F-4D97-AF65-F5344CB8AC3E}">
        <p14:creationId xmlns:p14="http://schemas.microsoft.com/office/powerpoint/2010/main" val="133199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When the decoder wants to know something from the encoder, it checks with the attention mechanism. The attention mechanism looks at all the encoder's information and figures out how similar it is to what the decoder is asking (using a concatenating method by </a:t>
            </a:r>
            <a:r>
              <a:rPr lang="en-US" altLang="ko-KR" b="0" i="0" dirty="0" err="1">
                <a:solidFill>
                  <a:srgbClr val="374151"/>
                </a:solidFill>
                <a:effectLst/>
                <a:latin typeface="Söhne"/>
              </a:rPr>
              <a:t>Bahdanau</a:t>
            </a:r>
            <a:r>
              <a:rPr lang="en-US" altLang="ko-KR" b="0" i="0" dirty="0">
                <a:solidFill>
                  <a:srgbClr val="374151"/>
                </a:solidFill>
                <a:effectLst/>
                <a:latin typeface="Söhne"/>
              </a:rPr>
              <a:t>). It assigns scores (called attention scores, like </a:t>
            </a:r>
            <a:r>
              <a:rPr lang="en-US" altLang="ko-KR" b="0" i="0" dirty="0" err="1">
                <a:solidFill>
                  <a:srgbClr val="374151"/>
                </a:solidFill>
                <a:effectLst/>
                <a:latin typeface="Söhne"/>
              </a:rPr>
              <a:t>uij</a:t>
            </a:r>
            <a:r>
              <a:rPr lang="en-US" altLang="ko-KR" b="0" i="0" dirty="0">
                <a:solidFill>
                  <a:srgbClr val="374151"/>
                </a:solidFill>
                <a:effectLst/>
                <a:latin typeface="Söhne"/>
              </a:rPr>
              <a:t>) to measure this similarity. There are some matrices (w1, w2, v) that the system learns to use. The similarity scores are turned into a kind of probability list using the </a:t>
            </a:r>
            <a:r>
              <a:rPr lang="en-US" altLang="ko-KR" b="0" i="0" dirty="0" err="1">
                <a:solidFill>
                  <a:srgbClr val="374151"/>
                </a:solidFill>
                <a:effectLst/>
                <a:latin typeface="Söhne"/>
              </a:rPr>
              <a:t>softmax</a:t>
            </a:r>
            <a:r>
              <a:rPr lang="en-US" altLang="ko-KR" b="0" i="0" dirty="0">
                <a:solidFill>
                  <a:srgbClr val="374151"/>
                </a:solidFill>
                <a:effectLst/>
                <a:latin typeface="Söhne"/>
              </a:rPr>
              <a:t> function, making attention weights. Then, these weights are sent to the decoder as an answer to its question at a specific time (let's call it time step j). When the decoder gets these attention weights, it produces an output at that time step j. To get the final output, you look at the decoder's results and pick the one with the highest probability using argmax. That's the answer at time step j.</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10</a:t>
            </a:fld>
            <a:endParaRPr lang="ko-KR" altLang="en-US"/>
          </a:p>
        </p:txBody>
      </p:sp>
    </p:spTree>
    <p:extLst>
      <p:ext uri="{BB962C8B-B14F-4D97-AF65-F5344CB8AC3E}">
        <p14:creationId xmlns:p14="http://schemas.microsoft.com/office/powerpoint/2010/main" val="263048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experiment, they build model with a single layer LSTM with 256 or 512 hidden units.</a:t>
            </a:r>
          </a:p>
          <a:p>
            <a:r>
              <a:rPr lang="en-US" altLang="ko-KR" dirty="0"/>
              <a:t>They trained the model with stochastic gradient descent and 128 batch size.</a:t>
            </a:r>
          </a:p>
          <a:p>
            <a:r>
              <a:rPr lang="en-US" altLang="ko-KR" dirty="0"/>
              <a:t>Initial random uniform weight is set from -0.08 to 0.08</a:t>
            </a:r>
          </a:p>
          <a:p>
            <a:r>
              <a:rPr lang="en-US" altLang="ko-KR" dirty="0"/>
              <a:t>Also they train model with 1 million training samples.</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11</a:t>
            </a:fld>
            <a:endParaRPr lang="ko-KR" altLang="en-US"/>
          </a:p>
        </p:txBody>
      </p:sp>
    </p:spTree>
    <p:extLst>
      <p:ext uri="{BB962C8B-B14F-4D97-AF65-F5344CB8AC3E}">
        <p14:creationId xmlns:p14="http://schemas.microsoft.com/office/powerpoint/2010/main" val="220946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Coming to the experiments, In Convex Hull problems, </a:t>
            </a:r>
            <a:r>
              <a:rPr lang="en-US" altLang="ko-KR" b="0" i="0" dirty="0">
                <a:solidFill>
                  <a:srgbClr val="374151"/>
                </a:solidFill>
                <a:effectLst/>
                <a:latin typeface="Söhne"/>
              </a:rPr>
              <a:t>They evaluated this model using accuracy and the area covered by the true convex hull. </a:t>
            </a:r>
            <a:r>
              <a:rPr lang="en-US" altLang="ko-KR" b="0" i="0" dirty="0" err="1">
                <a:solidFill>
                  <a:srgbClr val="374151"/>
                </a:solidFill>
                <a:effectLst/>
                <a:latin typeface="Söhne"/>
              </a:rPr>
              <a:t>Ptr</a:t>
            </a:r>
            <a:r>
              <a:rPr lang="en-US" altLang="ko-KR" b="0" i="0" dirty="0">
                <a:solidFill>
                  <a:srgbClr val="374151"/>
                </a:solidFill>
                <a:effectLst/>
                <a:latin typeface="Söhne"/>
              </a:rPr>
              <a:t>-Net performed exceptionally well, almost achieving 100% area coverage and outperforming LSTM and LSTM with attention. Mistakes in the model were often related to aligned points, a common challenge in convex hull-solving. The model did well with various lengths (from 5 to 50) and even worked for lengths it hadn't seen before, like n = 500. This indicates that </a:t>
            </a:r>
            <a:r>
              <a:rPr lang="en-US" altLang="ko-KR" b="0" i="0" dirty="0" err="1">
                <a:solidFill>
                  <a:srgbClr val="374151"/>
                </a:solidFill>
                <a:effectLst/>
                <a:latin typeface="Söhne"/>
              </a:rPr>
              <a:t>Ptr</a:t>
            </a:r>
            <a:r>
              <a:rPr lang="en-US" altLang="ko-KR" b="0" i="0" dirty="0">
                <a:solidFill>
                  <a:srgbClr val="374151"/>
                </a:solidFill>
                <a:effectLst/>
                <a:latin typeface="Söhne"/>
              </a:rPr>
              <a:t>-Net can handle various length of input and learned more than just looking up information.</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12</a:t>
            </a:fld>
            <a:endParaRPr lang="ko-KR" altLang="en-US"/>
          </a:p>
        </p:txBody>
      </p:sp>
    </p:spTree>
    <p:extLst>
      <p:ext uri="{BB962C8B-B14F-4D97-AF65-F5344CB8AC3E}">
        <p14:creationId xmlns:p14="http://schemas.microsoft.com/office/powerpoint/2010/main" val="323389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Delaunay triangulation problems, I think they didn’t get remarkable results. So they just reported the metrices accuracy and triangle coverage.</a:t>
            </a:r>
          </a:p>
          <a:p>
            <a:r>
              <a:rPr lang="en-US" altLang="ko-KR" dirty="0"/>
              <a:t>When the size of data point become 50, they failed to produce triangulation.</a:t>
            </a:r>
            <a:r>
              <a:rPr lang="en-US" altLang="ko-KR" b="0" i="0" dirty="0">
                <a:solidFill>
                  <a:srgbClr val="374151"/>
                </a:solidFill>
                <a:effectLst/>
                <a:latin typeface="Söhne"/>
              </a:rPr>
              <a:t> This is the example of failure. it seems that the model couldn't solve the Delaunay Triangulation problem because it is more complex than the Traveling Salesman Problem and the Convex Hull Problem.</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13</a:t>
            </a:fld>
            <a:endParaRPr lang="ko-KR" altLang="en-US"/>
          </a:p>
        </p:txBody>
      </p:sp>
    </p:spTree>
    <p:extLst>
      <p:ext uri="{BB962C8B-B14F-4D97-AF65-F5344CB8AC3E}">
        <p14:creationId xmlns:p14="http://schemas.microsoft.com/office/powerpoint/2010/main" val="57748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third experiment is TSP problem. A1 to A3 are semi optimal algorithms that can produce TSP solution. In this case, </a:t>
            </a:r>
            <a:r>
              <a:rPr lang="en-US" altLang="ko-KR" b="0" i="0" dirty="0">
                <a:solidFill>
                  <a:srgbClr val="0F0F0F"/>
                </a:solidFill>
                <a:effectLst/>
                <a:latin typeface="Söhne"/>
              </a:rPr>
              <a:t>Unlike the convex hull and Delaunay triangulation cases, Because the decoder was unconstrained by the visited points, they set the beam search procedure to only consider valid tours. </a:t>
            </a:r>
          </a:p>
          <a:p>
            <a:r>
              <a:rPr lang="en-US" altLang="ko-KR" b="0" i="0" dirty="0">
                <a:solidFill>
                  <a:srgbClr val="374151"/>
                </a:solidFill>
                <a:effectLst/>
                <a:latin typeface="Söhne"/>
              </a:rPr>
              <a:t>The first group in the table shows the </a:t>
            </a:r>
            <a:r>
              <a:rPr lang="en-US" altLang="ko-KR" b="0" i="0" dirty="0" err="1">
                <a:solidFill>
                  <a:srgbClr val="374151"/>
                </a:solidFill>
                <a:effectLst/>
                <a:latin typeface="Söhne"/>
              </a:rPr>
              <a:t>Ptr</a:t>
            </a:r>
            <a:r>
              <a:rPr lang="en-US" altLang="ko-KR" b="0" i="0" dirty="0">
                <a:solidFill>
                  <a:srgbClr val="374151"/>
                </a:solidFill>
                <a:effectLst/>
                <a:latin typeface="Söhne"/>
              </a:rPr>
              <a:t>-Net results trained on optimal data for all n except n = 50.</a:t>
            </a:r>
            <a:r>
              <a:rPr lang="ko-KR" altLang="en-US" b="0" i="0" dirty="0">
                <a:solidFill>
                  <a:srgbClr val="374151"/>
                </a:solidFill>
                <a:effectLst/>
                <a:latin typeface="Söhne"/>
              </a:rPr>
              <a:t> </a:t>
            </a:r>
            <a:r>
              <a:rPr lang="en-US" altLang="ko-KR" b="0" i="0" dirty="0">
                <a:solidFill>
                  <a:srgbClr val="374151"/>
                </a:solidFill>
                <a:effectLst/>
                <a:latin typeface="Söhne"/>
              </a:rPr>
              <a:t>An interesting observation is that when training </a:t>
            </a:r>
            <a:r>
              <a:rPr lang="en-US" altLang="ko-KR" b="0" i="0" dirty="0" err="1">
                <a:solidFill>
                  <a:srgbClr val="374151"/>
                </a:solidFill>
                <a:effectLst/>
                <a:latin typeface="Söhne"/>
              </a:rPr>
              <a:t>Ptr</a:t>
            </a:r>
            <a:r>
              <a:rPr lang="en-US" altLang="ko-KR" b="0" i="0" dirty="0">
                <a:solidFill>
                  <a:srgbClr val="374151"/>
                </a:solidFill>
                <a:effectLst/>
                <a:latin typeface="Söhne"/>
              </a:rPr>
              <a:t>-Net with data from the worst algorithm (A1), our model surpasses the algorithm it aims to imitate.</a:t>
            </a:r>
            <a:r>
              <a:rPr lang="ko-KR" altLang="en-US" b="0" i="0" dirty="0">
                <a:solidFill>
                  <a:srgbClr val="374151"/>
                </a:solidFill>
                <a:effectLst/>
                <a:latin typeface="Söhne"/>
              </a:rPr>
              <a:t> </a:t>
            </a:r>
            <a:r>
              <a:rPr lang="en-US" altLang="ko-KR" b="0" i="0" dirty="0">
                <a:solidFill>
                  <a:srgbClr val="0F0F0F"/>
                </a:solidFill>
                <a:effectLst/>
                <a:latin typeface="Söhne"/>
              </a:rPr>
              <a:t>The second group of rows in the table show how the </a:t>
            </a:r>
            <a:r>
              <a:rPr lang="en-US" altLang="ko-KR" b="0" i="0" dirty="0" err="1">
                <a:solidFill>
                  <a:srgbClr val="0F0F0F"/>
                </a:solidFill>
                <a:effectLst/>
                <a:latin typeface="Söhne"/>
              </a:rPr>
              <a:t>Ptr</a:t>
            </a:r>
            <a:r>
              <a:rPr lang="en-US" altLang="ko-KR" b="0" i="0" dirty="0">
                <a:solidFill>
                  <a:srgbClr val="0F0F0F"/>
                </a:solidFill>
                <a:effectLst/>
                <a:latin typeface="Söhne"/>
              </a:rPr>
              <a:t>-Net trained on optimal data with 5 to 20 cities can generalize beyond that. The results are virtually perfect for n = 25, and good for n = 30, but it seems to break for 40 and beyond.</a:t>
            </a:r>
          </a:p>
          <a:p>
            <a:endParaRPr lang="en-US" altLang="ko-KR" b="0" i="0" dirty="0">
              <a:solidFill>
                <a:srgbClr val="0F0F0F"/>
              </a:solidFill>
              <a:effectLst/>
              <a:latin typeface="Söhne"/>
            </a:endParaRP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14</a:t>
            </a:fld>
            <a:endParaRPr lang="ko-KR" altLang="en-US"/>
          </a:p>
        </p:txBody>
      </p:sp>
    </p:spTree>
    <p:extLst>
      <p:ext uri="{BB962C8B-B14F-4D97-AF65-F5344CB8AC3E}">
        <p14:creationId xmlns:p14="http://schemas.microsoft.com/office/powerpoint/2010/main" val="11896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Coming to</a:t>
            </a:r>
            <a:r>
              <a:rPr lang="ko-KR" altLang="en-US" dirty="0"/>
              <a:t> </a:t>
            </a:r>
            <a:r>
              <a:rPr lang="en-US" altLang="ko-KR" dirty="0"/>
              <a:t>the</a:t>
            </a:r>
            <a:r>
              <a:rPr lang="ko-KR" altLang="en-US" dirty="0"/>
              <a:t> </a:t>
            </a:r>
            <a:r>
              <a:rPr lang="en-US" altLang="ko-KR" dirty="0"/>
              <a:t>conclusion,</a:t>
            </a:r>
            <a:r>
              <a:rPr lang="ko-KR" altLang="en-US" dirty="0"/>
              <a:t> </a:t>
            </a:r>
            <a:r>
              <a:rPr lang="en-US" altLang="ko-KR" dirty="0"/>
              <a:t>the</a:t>
            </a:r>
            <a:r>
              <a:rPr lang="ko-KR" altLang="en-US" dirty="0"/>
              <a:t> </a:t>
            </a:r>
            <a:r>
              <a:rPr lang="en-US" altLang="ko-KR" dirty="0"/>
              <a:t>main contribution of pointer network is availability of handling various length of input. </a:t>
            </a:r>
            <a:r>
              <a:rPr lang="en-US" altLang="ko-KR" b="0" i="0" dirty="0">
                <a:solidFill>
                  <a:srgbClr val="374151"/>
                </a:solidFill>
                <a:effectLst/>
                <a:latin typeface="Söhne"/>
              </a:rPr>
              <a:t>Pointer networks can process input and output sequences of variable lengths, making them useful for a variety of sequence data prediction tasks. And pointer networks enable end-to-end learning of relationships between input and output sequences, allowing for sequence data prediction without the need for preprocessing or separate algorithms. Also, Pointer networks can model dependencies among elements within a sequence, making them beneficial for tasks such as sentence generation and summarization. But there are critical limitations. Pointer networks may experience decreased prediction performance when the quantity of training data is insufficient. And Pointer networks generally require higher computational costs compared to other models. This cost tends to increase, especially when dealing with longer input or output sequences. While excelling in specific tasks such as Convex hull problems, pointer networks may exhibit reduced generalization ability for different tasks like TSP problem or Delaunay Triangulation.</a:t>
            </a:r>
            <a:endParaRPr lang="en-US" altLang="ko-KR"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15</a:t>
            </a:fld>
            <a:endParaRPr lang="ko-KR" altLang="en-US"/>
          </a:p>
        </p:txBody>
      </p:sp>
    </p:spTree>
    <p:extLst>
      <p:ext uri="{BB962C8B-B14F-4D97-AF65-F5344CB8AC3E}">
        <p14:creationId xmlns:p14="http://schemas.microsoft.com/office/powerpoint/2010/main" val="362182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"I have realized that with over 3,000 citations for this paper, there is a great interest in generalizing the model. I hope it has been helpful to everyone. Thank you for listening and Do you have any questions?"</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16</a:t>
            </a:fld>
            <a:endParaRPr lang="ko-KR" altLang="en-US"/>
          </a:p>
        </p:txBody>
      </p:sp>
    </p:spTree>
    <p:extLst>
      <p:ext uri="{BB962C8B-B14F-4D97-AF65-F5344CB8AC3E}">
        <p14:creationId xmlns:p14="http://schemas.microsoft.com/office/powerpoint/2010/main" val="2541055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br>
              <a:rPr lang="ko-KR" altLang="en-US" dirty="0"/>
            </a:br>
            <a:r>
              <a:rPr lang="en-US" altLang="ko-KR" dirty="0"/>
              <a:t>In</a:t>
            </a:r>
            <a:r>
              <a:rPr lang="ko-KR" altLang="en-US" dirty="0"/>
              <a:t> </a:t>
            </a:r>
            <a:r>
              <a:rPr lang="en-US" altLang="ko-KR" dirty="0"/>
              <a:t>this paper, I’m going to tell you about combinatorial optimization or combinatorial search problems and I’ll give you examples of those in the coming slides. </a:t>
            </a:r>
          </a:p>
          <a:p>
            <a:r>
              <a:rPr kumimoji="1" lang="en-US" altLang="en-US" dirty="0"/>
              <a:t>This</a:t>
            </a:r>
            <a:r>
              <a:rPr kumimoji="1" lang="ko-KR" altLang="en-US" dirty="0"/>
              <a:t> </a:t>
            </a:r>
            <a:r>
              <a:rPr kumimoji="1" lang="en-US" altLang="ko-KR" dirty="0"/>
              <a:t>paper</a:t>
            </a:r>
            <a:r>
              <a:rPr kumimoji="1" lang="ko-KR" altLang="en-US" dirty="0"/>
              <a:t> </a:t>
            </a:r>
            <a:r>
              <a:rPr kumimoji="1" lang="en-US" altLang="ko-KR" dirty="0"/>
              <a:t>is</a:t>
            </a:r>
            <a:r>
              <a:rPr kumimoji="1" lang="ko-KR" altLang="en-US" dirty="0"/>
              <a:t> </a:t>
            </a:r>
            <a:r>
              <a:rPr kumimoji="1" lang="en-US" altLang="ko-KR" dirty="0"/>
              <a:t>mostly about learning to predict the conditional probability of an output sequence which are sort of pointers to the input elements.</a:t>
            </a:r>
          </a:p>
          <a:p>
            <a:r>
              <a:rPr kumimoji="1" lang="en-US" altLang="en-US" dirty="0"/>
              <a:t>Basically, these combinatorial search problems have a property that the output dictionary depends on the input length. So, those are the type of problems that this algorithm trying to solve.</a:t>
            </a:r>
          </a:p>
          <a:p>
            <a:r>
              <a:rPr kumimoji="1" lang="en-US" altLang="en-US" dirty="0"/>
              <a:t>This paper basically uses attention network, attentions which are basically predicted during Seq2Seq model and those attentions are considered as a pointer to select the members of the input as the output. So we will see what is this meaning of the sentence in the coming stage. And also this model outperforms over sequence to sequence models with attentions.</a:t>
            </a: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2</a:t>
            </a:fld>
            <a:endParaRPr lang="ko-KR" altLang="en-US"/>
          </a:p>
        </p:txBody>
      </p:sp>
    </p:spTree>
    <p:extLst>
      <p:ext uri="{BB962C8B-B14F-4D97-AF65-F5344CB8AC3E}">
        <p14:creationId xmlns:p14="http://schemas.microsoft.com/office/powerpoint/2010/main" val="372145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As everybody knows, Travelling Salesman Problem is very cost-expensive np-hard problems. We can consider these circle points as the cities and the travelling salesman should go through each of the city and he should not miss any of the cities but you should reduce the time of visiting all the cities. That means we are trying</a:t>
            </a:r>
            <a:r>
              <a:rPr lang="ko-KR" altLang="en-US" b="0" i="0" dirty="0">
                <a:solidFill>
                  <a:srgbClr val="374151"/>
                </a:solidFill>
                <a:effectLst/>
                <a:latin typeface="Söhne"/>
              </a:rPr>
              <a:t> </a:t>
            </a:r>
            <a:r>
              <a:rPr lang="en-US" altLang="ko-KR" b="0" i="0" dirty="0">
                <a:solidFill>
                  <a:srgbClr val="374151"/>
                </a:solidFill>
                <a:effectLst/>
                <a:latin typeface="Söhne"/>
              </a:rPr>
              <a:t>to</a:t>
            </a:r>
            <a:r>
              <a:rPr lang="ko-KR" altLang="en-US" b="0" i="0" dirty="0">
                <a:solidFill>
                  <a:srgbClr val="374151"/>
                </a:solidFill>
                <a:effectLst/>
                <a:latin typeface="Söhne"/>
              </a:rPr>
              <a:t> </a:t>
            </a:r>
            <a:r>
              <a:rPr lang="en-US" altLang="ko-KR" b="0" i="0" dirty="0">
                <a:solidFill>
                  <a:srgbClr val="374151"/>
                </a:solidFill>
                <a:effectLst/>
                <a:latin typeface="Söhne"/>
              </a:rPr>
              <a:t>find the cost-effective way to travel.</a:t>
            </a:r>
            <a:r>
              <a:rPr kumimoji="1" lang="en-US" altLang="ko-KR" b="0" i="0" dirty="0">
                <a:solidFill>
                  <a:srgbClr val="374151"/>
                </a:solidFill>
                <a:effectLst/>
                <a:latin typeface="Söhne"/>
              </a:rPr>
              <a:t> </a:t>
            </a:r>
            <a:r>
              <a:rPr lang="en-US" altLang="ko-KR" dirty="0"/>
              <a:t>Although it is an approximation, solving the tsp problem using a pointer network can save time compared to heuristic methods. </a:t>
            </a:r>
            <a:r>
              <a:rPr lang="en-US" altLang="ko-KR" b="0" i="0" dirty="0">
                <a:solidFill>
                  <a:srgbClr val="374151"/>
                </a:solidFill>
                <a:effectLst/>
                <a:latin typeface="Söhne"/>
              </a:rPr>
              <a:t>big O of (two to the power of n times n squared) to</a:t>
            </a:r>
            <a:r>
              <a:rPr lang="ko-KR" altLang="en-US" b="0" i="0" dirty="0">
                <a:solidFill>
                  <a:srgbClr val="374151"/>
                </a:solidFill>
                <a:effectLst/>
                <a:latin typeface="Söhne"/>
              </a:rPr>
              <a:t> </a:t>
            </a:r>
            <a:r>
              <a:rPr lang="en-US" altLang="ko-KR" b="0" i="0" dirty="0">
                <a:solidFill>
                  <a:srgbClr val="374151"/>
                </a:solidFill>
                <a:effectLst/>
                <a:latin typeface="Söhne"/>
              </a:rPr>
              <a:t>big O of (n squared).</a:t>
            </a:r>
          </a:p>
          <a:p>
            <a:r>
              <a:rPr lang="en-US" altLang="ko-KR" b="0" i="0" dirty="0">
                <a:solidFill>
                  <a:srgbClr val="374151"/>
                </a:solidFill>
                <a:effectLst/>
                <a:latin typeface="Söhne"/>
              </a:rPr>
              <a:t>Pointer network can handle these type of problems.</a:t>
            </a: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3</a:t>
            </a:fld>
            <a:endParaRPr lang="ko-KR" altLang="en-US"/>
          </a:p>
        </p:txBody>
      </p:sp>
    </p:spTree>
    <p:extLst>
      <p:ext uri="{BB962C8B-B14F-4D97-AF65-F5344CB8AC3E}">
        <p14:creationId xmlns:p14="http://schemas.microsoft.com/office/powerpoint/2010/main" val="50923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Delaunay triangulation is also a combinatorial optimization problem. In this problem. This is a geometric concept and algorithm in computational geometry that allows for the efficient triangulation of a set of points in a plane. The main idea behind Delaunay triangulation is to connect points in such a way that no point is inside the of any triangle formed by the points. </a:t>
            </a:r>
            <a:endParaRPr kumimoji="1" lang="en-US"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4</a:t>
            </a:fld>
            <a:endParaRPr lang="ko-KR" altLang="en-US"/>
          </a:p>
        </p:txBody>
      </p:sp>
    </p:spTree>
    <p:extLst>
      <p:ext uri="{BB962C8B-B14F-4D97-AF65-F5344CB8AC3E}">
        <p14:creationId xmlns:p14="http://schemas.microsoft.com/office/powerpoint/2010/main" val="14904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dirty="0"/>
              <a:t>In this combinatorial search problem, for example,. A given set of points in the XY coordinate for example in this case, there are different points in this XY coordinate and I want to find our convex hull of this point. I’ll show you Convex Hull problem</a:t>
            </a:r>
          </a:p>
          <a:p>
            <a:r>
              <a:rPr kumimoji="1" lang="en-US" altLang="en-US" dirty="0"/>
              <a:t>Basically, convex hull is, as you can see, these border, edges that include every of the points and the shape should be a convex. </a:t>
            </a:r>
          </a:p>
          <a:p>
            <a:r>
              <a:rPr kumimoji="1" lang="en-US" altLang="en-US" dirty="0"/>
              <a:t>To solve this problem, these ten points, p1 to p10, are input to our model and output should be this indices which are like ~~. And also can be ~~. These are the outputs.</a:t>
            </a:r>
          </a:p>
          <a:p>
            <a:r>
              <a:rPr kumimoji="1" lang="en-US" altLang="en-US" dirty="0"/>
              <a:t>But in reality, a given data set may not be exactly ten data point like this, I mean there can be various length of points.</a:t>
            </a:r>
          </a:p>
          <a:p>
            <a:pPr marL="0" marR="0" lvl="0" indent="0" algn="l" defTabSz="914400" rtl="0" eaLnBrk="1" fontAlgn="auto" latinLnBrk="1" hangingPunct="1">
              <a:lnSpc>
                <a:spcPct val="100000"/>
              </a:lnSpc>
              <a:spcBef>
                <a:spcPts val="0"/>
              </a:spcBef>
              <a:spcAft>
                <a:spcPts val="0"/>
              </a:spcAft>
              <a:buClrTx/>
              <a:buSzTx/>
              <a:buFontTx/>
              <a:buNone/>
              <a:tabLst/>
              <a:defRPr/>
            </a:pPr>
            <a:r>
              <a:rPr kumimoji="1" lang="en-US" altLang="en-US" dirty="0"/>
              <a:t>If these 10 points become 20 points, then the convex hull will be different. That means the member of outputs here are going to be different. Which is same to apply to TSP problem or Delauney Triangulation. These will show in the problem with prediction (or the problem with putting this input to </a:t>
            </a:r>
            <a:r>
              <a:rPr kumimoji="1" lang="en-US" altLang="en-US" dirty="0" err="1"/>
              <a:t>softmax</a:t>
            </a:r>
            <a:r>
              <a:rPr kumimoji="1" lang="en-US" altLang="en-US" dirty="0"/>
              <a:t>) to predict this sort of indices is putting a variable length of data. Because </a:t>
            </a:r>
            <a:r>
              <a:rPr kumimoji="1" lang="en-US" altLang="en-US" dirty="0" err="1"/>
              <a:t>softmax</a:t>
            </a:r>
            <a:r>
              <a:rPr kumimoji="1" lang="en-US" altLang="en-US" dirty="0"/>
              <a:t> can only have a fixed length dimension which is called output dictionary which has to be fixed.</a:t>
            </a:r>
          </a:p>
          <a:p>
            <a:r>
              <a:rPr kumimoji="1" lang="en-US" altLang="en-US" dirty="0"/>
              <a:t>So, Pointer Network is going to be a lot helpful in this type of problem because it takes variable length of input and actually predicts the variable length of outputs. That is the advantage of this pointer networks.</a:t>
            </a: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5</a:t>
            </a:fld>
            <a:endParaRPr lang="ko-KR" altLang="en-US"/>
          </a:p>
        </p:txBody>
      </p:sp>
    </p:spTree>
    <p:extLst>
      <p:ext uri="{BB962C8B-B14F-4D97-AF65-F5344CB8AC3E}">
        <p14:creationId xmlns:p14="http://schemas.microsoft.com/office/powerpoint/2010/main" val="73887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I need to explain more because my last talk had some problems. First, I will explain the main issue again. In the traditional Seq2Seq with attention model, the input fed into the encoder is transformed into a hidden state vector at each step </a:t>
            </a:r>
            <a:r>
              <a:rPr lang="en-US" altLang="ko-KR" b="0" i="0" dirty="0" err="1">
                <a:solidFill>
                  <a:srgbClr val="374151"/>
                </a:solidFill>
                <a:effectLst/>
                <a:latin typeface="Söhne"/>
              </a:rPr>
              <a:t>i</a:t>
            </a:r>
            <a:r>
              <a:rPr lang="en-US" altLang="ko-KR" b="0" i="0" dirty="0">
                <a:solidFill>
                  <a:srgbClr val="374151"/>
                </a:solidFill>
                <a:effectLst/>
                <a:latin typeface="Söhne"/>
              </a:rPr>
              <a:t>, and this value is then inputted along with the next input at step i+1. Subsequently, these values are fed into the decoder, where they are compared with all the hidden state vectors of the encoder to calculate the attention scores. The output is then produced using the </a:t>
            </a:r>
            <a:r>
              <a:rPr lang="en-US" altLang="ko-KR" b="0" i="0" dirty="0" err="1">
                <a:solidFill>
                  <a:srgbClr val="374151"/>
                </a:solidFill>
                <a:effectLst/>
                <a:latin typeface="Söhne"/>
              </a:rPr>
              <a:t>softmax</a:t>
            </a:r>
            <a:r>
              <a:rPr lang="en-US" altLang="ko-KR" b="0" i="0" dirty="0">
                <a:solidFill>
                  <a:srgbClr val="374151"/>
                </a:solidFill>
                <a:effectLst/>
                <a:latin typeface="Söhne"/>
              </a:rPr>
              <a:t> function based on these values.</a:t>
            </a:r>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6</a:t>
            </a:fld>
            <a:endParaRPr lang="ko-KR" altLang="en-US"/>
          </a:p>
        </p:txBody>
      </p:sp>
    </p:spTree>
    <p:extLst>
      <p:ext uri="{BB962C8B-B14F-4D97-AF65-F5344CB8AC3E}">
        <p14:creationId xmlns:p14="http://schemas.microsoft.com/office/powerpoint/2010/main" val="50923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7</a:t>
            </a:fld>
            <a:endParaRPr lang="ko-KR" altLang="en-US"/>
          </a:p>
        </p:txBody>
      </p:sp>
    </p:spTree>
    <p:extLst>
      <p:ext uri="{BB962C8B-B14F-4D97-AF65-F5344CB8AC3E}">
        <p14:creationId xmlns:p14="http://schemas.microsoft.com/office/powerpoint/2010/main" val="244433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b="0" i="0" dirty="0">
                <a:solidFill>
                  <a:srgbClr val="374151"/>
                </a:solidFill>
                <a:effectLst/>
                <a:latin typeface="Söhne"/>
              </a:rPr>
              <a:t>Let’s find out how pointer network works. The input of the model is P and the output of the model is Cp. The goal of the learning model is to determine the conditional probability of P and Cp. It is same as Seq2Seq.</a:t>
            </a:r>
          </a:p>
          <a:p>
            <a:r>
              <a:rPr lang="en-US" altLang="ko-KR" b="0" i="0" dirty="0">
                <a:solidFill>
                  <a:srgbClr val="374151"/>
                </a:solidFill>
                <a:effectLst/>
                <a:latin typeface="Söhne"/>
              </a:rPr>
              <a:t>At each time step, the encoder generates keys e1 to e4 using the hidden state. Unlike the seq2seq model with attention, this model does not utilize values. The keys can be created through a linear or nonlinear function of the hidden state, but in this case, the hidden state is directly used as the key.</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8</a:t>
            </a:fld>
            <a:endParaRPr lang="ko-KR" altLang="en-US"/>
          </a:p>
        </p:txBody>
      </p:sp>
    </p:spTree>
    <p:extLst>
      <p:ext uri="{BB962C8B-B14F-4D97-AF65-F5344CB8AC3E}">
        <p14:creationId xmlns:p14="http://schemas.microsoft.com/office/powerpoint/2010/main" val="1052552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algn="l"/>
            <a:r>
              <a:rPr lang="en-US" altLang="ko-KR" b="0" i="0" dirty="0">
                <a:solidFill>
                  <a:srgbClr val="374151"/>
                </a:solidFill>
                <a:effectLst/>
                <a:latin typeface="Söhne"/>
              </a:rPr>
              <a:t>The first thing the decoder gets is a special symbol [SOS], which means start of the sequence and marks the start of the output. Similarly, there's a special symbol (end of sequence) used to show the end of the output. However, in the convex hull example, we don't use this because the output length is decided when we get back to the starting point. The decoder makes question vectors, labeled as d1 to d5, to ask if the encoder has the needed info at a specific time. The question vector uses the decoder's hidden state at that time.</a:t>
            </a:r>
            <a:endParaRPr lang="ko-KR" altLang="en-US" dirty="0"/>
          </a:p>
        </p:txBody>
      </p:sp>
      <p:sp>
        <p:nvSpPr>
          <p:cNvPr id="4" name="슬라이드 번호 개체 틀 3"/>
          <p:cNvSpPr>
            <a:spLocks noGrp="1"/>
          </p:cNvSpPr>
          <p:nvPr>
            <p:ph type="sldNum" sz="quarter" idx="5"/>
          </p:nvPr>
        </p:nvSpPr>
        <p:spPr/>
        <p:txBody>
          <a:bodyPr/>
          <a:lstStyle/>
          <a:p>
            <a:fld id="{74703CCF-9AEB-4C4A-8AEA-008D679BC772}" type="slidenum">
              <a:rPr lang="ko-KR" altLang="en-US" smtClean="0"/>
              <a:t>9</a:t>
            </a:fld>
            <a:endParaRPr lang="ko-KR" altLang="en-US"/>
          </a:p>
        </p:txBody>
      </p:sp>
    </p:spTree>
    <p:extLst>
      <p:ext uri="{BB962C8B-B14F-4D97-AF65-F5344CB8AC3E}">
        <p14:creationId xmlns:p14="http://schemas.microsoft.com/office/powerpoint/2010/main" val="2341948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D90640-7EB0-BE1D-FA8A-7A3A60D87864}"/>
              </a:ext>
            </a:extLst>
          </p:cNvPr>
          <p:cNvSpPr txBox="1"/>
          <p:nvPr userDrawn="1"/>
        </p:nvSpPr>
        <p:spPr>
          <a:xfrm>
            <a:off x="9998245" y="6501660"/>
            <a:ext cx="2194833" cy="230832"/>
          </a:xfrm>
          <a:prstGeom prst="rect">
            <a:avLst/>
          </a:prstGeom>
          <a:noFill/>
        </p:spPr>
        <p:txBody>
          <a:bodyPr wrap="none" rtlCol="0">
            <a:spAutoFit/>
          </a:bodyPr>
          <a:lstStyle/>
          <a:p>
            <a:pPr algn="r"/>
            <a:r>
              <a:rPr lang="en-US" altLang="ko-KR" sz="900">
                <a:solidFill>
                  <a:schemeClr val="tx1">
                    <a:lumMod val="75000"/>
                    <a:lumOff val="25000"/>
                  </a:schemeClr>
                </a:solidFill>
                <a:latin typeface="Arial" panose="020B0604020202020204" pitchFamily="34" charset="0"/>
                <a:cs typeface="Arial" panose="020B0604020202020204" pitchFamily="34" charset="0"/>
              </a:rPr>
              <a:t>ⓒSaebyeol Yu.</a:t>
            </a:r>
            <a:r>
              <a:rPr lang="ko-KR" altLang="en-US" sz="900">
                <a:solidFill>
                  <a:schemeClr val="tx1">
                    <a:lumMod val="75000"/>
                    <a:lumOff val="25000"/>
                  </a:schemeClr>
                </a:solidFill>
                <a:latin typeface="Arial" panose="020B0604020202020204" pitchFamily="34" charset="0"/>
                <a:cs typeface="Arial" panose="020B0604020202020204" pitchFamily="34" charset="0"/>
              </a:rPr>
              <a:t> </a:t>
            </a:r>
            <a:r>
              <a:rPr lang="en-US" altLang="ko-KR" sz="900" err="1">
                <a:solidFill>
                  <a:schemeClr val="tx1">
                    <a:lumMod val="75000"/>
                    <a:lumOff val="25000"/>
                  </a:schemeClr>
                </a:solidFill>
                <a:latin typeface="Arial" panose="020B0604020202020204" pitchFamily="34" charset="0"/>
                <a:cs typeface="Arial" panose="020B0604020202020204" pitchFamily="34" charset="0"/>
              </a:rPr>
              <a:t>Saebyeol’s</a:t>
            </a:r>
            <a:r>
              <a:rPr lang="ko-KR" altLang="en-US" sz="900">
                <a:solidFill>
                  <a:schemeClr val="tx1">
                    <a:lumMod val="75000"/>
                    <a:lumOff val="25000"/>
                  </a:schemeClr>
                </a:solidFill>
                <a:latin typeface="Arial" panose="020B0604020202020204" pitchFamily="34" charset="0"/>
                <a:cs typeface="Arial" panose="020B0604020202020204" pitchFamily="34" charset="0"/>
              </a:rPr>
              <a:t> </a:t>
            </a:r>
            <a:r>
              <a:rPr lang="en-US" altLang="ko-KR" sz="900">
                <a:solidFill>
                  <a:schemeClr val="tx1">
                    <a:lumMod val="75000"/>
                    <a:lumOff val="25000"/>
                  </a:schemeClr>
                </a:solidFill>
                <a:latin typeface="Arial" panose="020B0604020202020204" pitchFamily="34" charset="0"/>
                <a:cs typeface="Arial" panose="020B0604020202020204" pitchFamily="34" charset="0"/>
              </a:rPr>
              <a:t>PowerPoint</a:t>
            </a:r>
            <a:endParaRPr lang="ko-KR" altLang="en-US" sz="90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날짜 개체 틀 1">
            <a:extLst>
              <a:ext uri="{FF2B5EF4-FFF2-40B4-BE49-F238E27FC236}">
                <a16:creationId xmlns:a16="http://schemas.microsoft.com/office/drawing/2014/main" id="{FC0A8D6C-2166-C593-56DA-F8BC31AF5076}"/>
              </a:ext>
            </a:extLst>
          </p:cNvPr>
          <p:cNvSpPr>
            <a:spLocks noGrp="1"/>
          </p:cNvSpPr>
          <p:nvPr>
            <p:ph type="dt" sz="half" idx="10"/>
          </p:nvPr>
        </p:nvSpPr>
        <p:spPr/>
        <p:txBody>
          <a:bodyPr/>
          <a:lstStyle/>
          <a:p>
            <a:fld id="{772F5193-41CD-4063-B0C7-05E32D5C3CCF}" type="datetimeFigureOut">
              <a:rPr lang="ko-KR" altLang="en-US" smtClean="0"/>
              <a:t>2024-01-31</a:t>
            </a:fld>
            <a:endParaRPr lang="ko-KR" altLang="en-US"/>
          </a:p>
        </p:txBody>
      </p:sp>
      <p:sp>
        <p:nvSpPr>
          <p:cNvPr id="3" name="바닥글 개체 틀 2">
            <a:extLst>
              <a:ext uri="{FF2B5EF4-FFF2-40B4-BE49-F238E27FC236}">
                <a16:creationId xmlns:a16="http://schemas.microsoft.com/office/drawing/2014/main" id="{DC3355A0-B053-055C-A48D-03DCA4984DD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8A9E0C0-C208-C880-12BC-22614B99B3AA}"/>
              </a:ext>
            </a:extLst>
          </p:cNvPr>
          <p:cNvSpPr>
            <a:spLocks noGrp="1"/>
          </p:cNvSpPr>
          <p:nvPr>
            <p:ph type="sldNum" sz="quarter" idx="12"/>
          </p:nvPr>
        </p:nvSpPr>
        <p:spPr/>
        <p:txBody>
          <a:body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36105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D90640-7EB0-BE1D-FA8A-7A3A60D87864}"/>
              </a:ext>
            </a:extLst>
          </p:cNvPr>
          <p:cNvSpPr txBox="1"/>
          <p:nvPr userDrawn="1"/>
        </p:nvSpPr>
        <p:spPr>
          <a:xfrm>
            <a:off x="9982200" y="6501660"/>
            <a:ext cx="2194833" cy="230832"/>
          </a:xfrm>
          <a:prstGeom prst="rect">
            <a:avLst/>
          </a:prstGeom>
          <a:noFill/>
        </p:spPr>
        <p:txBody>
          <a:bodyPr wrap="none" rtlCol="0">
            <a:spAutoFit/>
          </a:bodyPr>
          <a:lstStyle/>
          <a:p>
            <a:pPr algn="r"/>
            <a:r>
              <a:rPr lang="en-US" altLang="ko-KR" sz="900">
                <a:solidFill>
                  <a:schemeClr val="bg1"/>
                </a:solidFill>
                <a:latin typeface="Arial" panose="020B0604020202020204" pitchFamily="34" charset="0"/>
                <a:cs typeface="Arial" panose="020B0604020202020204" pitchFamily="34" charset="0"/>
              </a:rPr>
              <a:t>ⓒSaebyeol Yu.</a:t>
            </a:r>
            <a:r>
              <a:rPr lang="ko-KR" altLang="en-US" sz="900">
                <a:solidFill>
                  <a:schemeClr val="bg1"/>
                </a:solidFill>
                <a:latin typeface="Arial" panose="020B0604020202020204" pitchFamily="34" charset="0"/>
                <a:cs typeface="Arial" panose="020B0604020202020204" pitchFamily="34" charset="0"/>
              </a:rPr>
              <a:t> </a:t>
            </a:r>
            <a:r>
              <a:rPr lang="en-US" altLang="ko-KR" sz="900" err="1">
                <a:solidFill>
                  <a:schemeClr val="bg1"/>
                </a:solidFill>
                <a:latin typeface="Arial" panose="020B0604020202020204" pitchFamily="34" charset="0"/>
                <a:cs typeface="Arial" panose="020B0604020202020204" pitchFamily="34" charset="0"/>
              </a:rPr>
              <a:t>Saebyeol’s</a:t>
            </a:r>
            <a:r>
              <a:rPr lang="ko-KR" altLang="en-US" sz="900">
                <a:solidFill>
                  <a:schemeClr val="bg1"/>
                </a:solidFill>
                <a:latin typeface="Arial" panose="020B0604020202020204" pitchFamily="34" charset="0"/>
                <a:cs typeface="Arial" panose="020B0604020202020204" pitchFamily="34" charset="0"/>
              </a:rPr>
              <a:t> </a:t>
            </a:r>
            <a:r>
              <a:rPr lang="en-US" altLang="ko-KR" sz="900">
                <a:solidFill>
                  <a:schemeClr val="bg1"/>
                </a:solidFill>
                <a:latin typeface="Arial" panose="020B0604020202020204" pitchFamily="34" charset="0"/>
                <a:cs typeface="Arial" panose="020B0604020202020204" pitchFamily="34" charset="0"/>
              </a:rPr>
              <a:t>PowerPoint</a:t>
            </a:r>
            <a:endParaRPr lang="ko-KR" altLang="en-US" sz="900">
              <a:solidFill>
                <a:schemeClr val="bg1"/>
              </a:solidFill>
              <a:latin typeface="Arial" panose="020B0604020202020204" pitchFamily="34" charset="0"/>
              <a:cs typeface="Arial" panose="020B0604020202020204" pitchFamily="34" charset="0"/>
            </a:endParaRPr>
          </a:p>
        </p:txBody>
      </p:sp>
      <p:sp>
        <p:nvSpPr>
          <p:cNvPr id="2" name="날짜 개체 틀 1">
            <a:extLst>
              <a:ext uri="{FF2B5EF4-FFF2-40B4-BE49-F238E27FC236}">
                <a16:creationId xmlns:a16="http://schemas.microsoft.com/office/drawing/2014/main" id="{FC0A8D6C-2166-C593-56DA-F8BC31AF5076}"/>
              </a:ext>
            </a:extLst>
          </p:cNvPr>
          <p:cNvSpPr>
            <a:spLocks noGrp="1"/>
          </p:cNvSpPr>
          <p:nvPr>
            <p:ph type="dt" sz="half" idx="10"/>
          </p:nvPr>
        </p:nvSpPr>
        <p:spPr/>
        <p:txBody>
          <a:bodyPr/>
          <a:lstStyle/>
          <a:p>
            <a:fld id="{772F5193-41CD-4063-B0C7-05E32D5C3CCF}" type="datetimeFigureOut">
              <a:rPr lang="ko-KR" altLang="en-US" smtClean="0"/>
              <a:t>2024-01-31</a:t>
            </a:fld>
            <a:endParaRPr lang="ko-KR" altLang="en-US"/>
          </a:p>
        </p:txBody>
      </p:sp>
      <p:sp>
        <p:nvSpPr>
          <p:cNvPr id="3" name="바닥글 개체 틀 2">
            <a:extLst>
              <a:ext uri="{FF2B5EF4-FFF2-40B4-BE49-F238E27FC236}">
                <a16:creationId xmlns:a16="http://schemas.microsoft.com/office/drawing/2014/main" id="{DC3355A0-B053-055C-A48D-03DCA4984DD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F8A9E0C0-C208-C880-12BC-22614B99B3AA}"/>
              </a:ext>
            </a:extLst>
          </p:cNvPr>
          <p:cNvSpPr>
            <a:spLocks noGrp="1"/>
          </p:cNvSpPr>
          <p:nvPr>
            <p:ph type="sldNum" sz="quarter" idx="12"/>
          </p:nvPr>
        </p:nvSpPr>
        <p:spPr/>
        <p:txBody>
          <a:body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301957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FD2A1902-5E0F-4C85-6B9B-CFB8C95C2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56124FC5-232C-D503-51B2-2388BA704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DD67C67-55AD-BA6E-8404-A37284FE8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F5193-41CD-4063-B0C7-05E32D5C3CCF}" type="datetimeFigureOut">
              <a:rPr lang="ko-KR" altLang="en-US" smtClean="0"/>
              <a:t>2024-01-31</a:t>
            </a:fld>
            <a:endParaRPr lang="ko-KR" altLang="en-US"/>
          </a:p>
        </p:txBody>
      </p:sp>
      <p:sp>
        <p:nvSpPr>
          <p:cNvPr id="5" name="바닥글 개체 틀 4">
            <a:extLst>
              <a:ext uri="{FF2B5EF4-FFF2-40B4-BE49-F238E27FC236}">
                <a16:creationId xmlns:a16="http://schemas.microsoft.com/office/drawing/2014/main" id="{E6847630-7AE5-2706-2404-F94D6A4CFA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75DA98C0-863E-3233-E6CC-C61C5150E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1A778-E908-4432-BB93-29EAA93A69D6}" type="slidenum">
              <a:rPr lang="ko-KR" altLang="en-US" smtClean="0"/>
              <a:t>‹#›</a:t>
            </a:fld>
            <a:endParaRPr lang="ko-KR" altLang="en-US"/>
          </a:p>
        </p:txBody>
      </p:sp>
    </p:spTree>
    <p:extLst>
      <p:ext uri="{BB962C8B-B14F-4D97-AF65-F5344CB8AC3E}">
        <p14:creationId xmlns:p14="http://schemas.microsoft.com/office/powerpoint/2010/main" val="599667220"/>
      </p:ext>
    </p:extLst>
  </p:cSld>
  <p:clrMap bg1="lt1" tx1="dk1" bg2="lt2" tx2="dk2" accent1="accent1" accent2="accent2" accent3="accent3" accent4="accent4" accent5="accent5" accent6="accent6" hlink="hlink" folHlink="folHlink"/>
  <p:sldLayoutIdLst>
    <p:sldLayoutId id="2147483655" r:id="rId1"/>
    <p:sldLayoutId id="2147483660" r:id="rId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20.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0.xml"/><Relationship Id="rId1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7.png"/><Relationship Id="rId15" Type="http://schemas.openxmlformats.org/officeDocument/2006/relationships/image" Target="../media/image21.png"/><Relationship Id="rId10" Type="http://schemas.openxmlformats.org/officeDocument/2006/relationships/image" Target="../media/image40.png"/><Relationship Id="rId4" Type="http://schemas.openxmlformats.org/officeDocument/2006/relationships/image" Target="../media/image22.png"/><Relationship Id="rId9" Type="http://schemas.openxmlformats.org/officeDocument/2006/relationships/image" Target="../media/image39.pn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17.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956878-ABEC-AF9A-D2CE-3CA826B6E387}"/>
              </a:ext>
            </a:extLst>
          </p:cNvPr>
          <p:cNvSpPr txBox="1"/>
          <p:nvPr/>
        </p:nvSpPr>
        <p:spPr>
          <a:xfrm>
            <a:off x="465220" y="1410130"/>
            <a:ext cx="4992392" cy="938719"/>
          </a:xfrm>
          <a:prstGeom prst="rect">
            <a:avLst/>
          </a:prstGeom>
          <a:noFill/>
        </p:spPr>
        <p:txBody>
          <a:bodyPr wrap="none" rtlCol="0">
            <a:spAutoFit/>
          </a:bodyPr>
          <a:lstStyle/>
          <a:p>
            <a:r>
              <a:rPr lang="en-US" altLang="ko-KR" sz="5500" b="1" spc="-150" dirty="0">
                <a:solidFill>
                  <a:schemeClr val="bg1"/>
                </a:solidFill>
                <a:latin typeface="+mj-lt"/>
              </a:rPr>
              <a:t>Pointer Networks</a:t>
            </a:r>
          </a:p>
        </p:txBody>
      </p:sp>
      <p:cxnSp>
        <p:nvCxnSpPr>
          <p:cNvPr id="7" name="직선 연결선 6">
            <a:extLst>
              <a:ext uri="{FF2B5EF4-FFF2-40B4-BE49-F238E27FC236}">
                <a16:creationId xmlns:a16="http://schemas.microsoft.com/office/drawing/2014/main" id="{AA083F78-7EAC-088E-92A6-2CCA7C19FAAA}"/>
              </a:ext>
            </a:extLst>
          </p:cNvPr>
          <p:cNvCxnSpPr>
            <a:cxnSpLocks/>
          </p:cNvCxnSpPr>
          <p:nvPr/>
        </p:nvCxnSpPr>
        <p:spPr>
          <a:xfrm>
            <a:off x="513347" y="2542674"/>
            <a:ext cx="117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직사각형 1">
            <a:extLst>
              <a:ext uri="{FF2B5EF4-FFF2-40B4-BE49-F238E27FC236}">
                <a16:creationId xmlns:a16="http://schemas.microsoft.com/office/drawing/2014/main" id="{0E1CA90F-8034-AD87-A44F-F13DAF7DB586}"/>
              </a:ext>
            </a:extLst>
          </p:cNvPr>
          <p:cNvSpPr/>
          <p:nvPr/>
        </p:nvSpPr>
        <p:spPr>
          <a:xfrm>
            <a:off x="9937214" y="6455884"/>
            <a:ext cx="2148290" cy="319489"/>
          </a:xfrm>
          <a:prstGeom prst="rect">
            <a:avLst/>
          </a:prstGeom>
          <a:solidFill>
            <a:srgbClr val="224D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Box 2">
            <a:extLst>
              <a:ext uri="{FF2B5EF4-FFF2-40B4-BE49-F238E27FC236}">
                <a16:creationId xmlns:a16="http://schemas.microsoft.com/office/drawing/2014/main" id="{5AA25519-9579-CEA3-CD0B-B53091DBEC34}"/>
              </a:ext>
            </a:extLst>
          </p:cNvPr>
          <p:cNvSpPr txBox="1"/>
          <p:nvPr/>
        </p:nvSpPr>
        <p:spPr>
          <a:xfrm>
            <a:off x="9745500" y="6007410"/>
            <a:ext cx="2282997" cy="338554"/>
          </a:xfrm>
          <a:prstGeom prst="rect">
            <a:avLst/>
          </a:prstGeom>
          <a:noFill/>
        </p:spPr>
        <p:txBody>
          <a:bodyPr wrap="none" rtlCol="0">
            <a:spAutoFit/>
          </a:bodyPr>
          <a:lstStyle/>
          <a:p>
            <a:r>
              <a:rPr lang="ko-KR" altLang="en-US" sz="1600" dirty="0">
                <a:solidFill>
                  <a:schemeClr val="bg1"/>
                </a:solidFill>
              </a:rPr>
              <a:t>경영과학연구실 </a:t>
            </a:r>
            <a:r>
              <a:rPr lang="ko-KR" altLang="en-US" sz="1600" dirty="0" err="1">
                <a:solidFill>
                  <a:schemeClr val="bg1"/>
                </a:solidFill>
              </a:rPr>
              <a:t>박지명</a:t>
            </a:r>
            <a:endParaRPr lang="ko-KR" altLang="en-US" sz="1600" dirty="0">
              <a:solidFill>
                <a:schemeClr val="bg1"/>
              </a:solidFill>
            </a:endParaRPr>
          </a:p>
        </p:txBody>
      </p:sp>
      <p:sp>
        <p:nvSpPr>
          <p:cNvPr id="8" name="TextBox 7">
            <a:extLst>
              <a:ext uri="{FF2B5EF4-FFF2-40B4-BE49-F238E27FC236}">
                <a16:creationId xmlns:a16="http://schemas.microsoft.com/office/drawing/2014/main" id="{4876D97F-6BCC-3017-25EB-B3E04A2E1876}"/>
              </a:ext>
            </a:extLst>
          </p:cNvPr>
          <p:cNvSpPr txBox="1"/>
          <p:nvPr/>
        </p:nvSpPr>
        <p:spPr>
          <a:xfrm>
            <a:off x="465220" y="2736500"/>
            <a:ext cx="11620283" cy="584775"/>
          </a:xfrm>
          <a:prstGeom prst="rect">
            <a:avLst/>
          </a:prstGeom>
          <a:noFill/>
        </p:spPr>
        <p:txBody>
          <a:bodyPr wrap="square" rtlCol="0">
            <a:spAutoFit/>
          </a:bodyPr>
          <a:lstStyle/>
          <a:p>
            <a:r>
              <a:rPr lang="en-US" altLang="ko-KR" sz="1600" b="0" i="0" dirty="0" err="1">
                <a:solidFill>
                  <a:schemeClr val="bg1"/>
                </a:solidFill>
                <a:effectLst/>
                <a:latin typeface="Arial" panose="020B0604020202020204" pitchFamily="34" charset="0"/>
              </a:rPr>
              <a:t>Vinyals</a:t>
            </a:r>
            <a:r>
              <a:rPr lang="en-US" altLang="ko-KR" sz="1600" b="0" i="0" dirty="0">
                <a:solidFill>
                  <a:schemeClr val="bg1"/>
                </a:solidFill>
                <a:effectLst/>
                <a:latin typeface="Arial" panose="020B0604020202020204" pitchFamily="34" charset="0"/>
              </a:rPr>
              <a:t>, Oriol, </a:t>
            </a:r>
            <a:r>
              <a:rPr lang="en-US" altLang="ko-KR" sz="1600" b="0" i="0" dirty="0" err="1">
                <a:solidFill>
                  <a:schemeClr val="bg1"/>
                </a:solidFill>
                <a:effectLst/>
                <a:latin typeface="Arial" panose="020B0604020202020204" pitchFamily="34" charset="0"/>
              </a:rPr>
              <a:t>Meire</a:t>
            </a:r>
            <a:r>
              <a:rPr lang="en-US" altLang="ko-KR" sz="1600" b="0" i="0" dirty="0">
                <a:solidFill>
                  <a:schemeClr val="bg1"/>
                </a:solidFill>
                <a:effectLst/>
                <a:latin typeface="Arial" panose="020B0604020202020204" pitchFamily="34" charset="0"/>
              </a:rPr>
              <a:t> Fortunato, and Navdeep </a:t>
            </a:r>
            <a:r>
              <a:rPr lang="en-US" altLang="ko-KR" sz="1600" b="0" i="0" dirty="0" err="1">
                <a:solidFill>
                  <a:schemeClr val="bg1"/>
                </a:solidFill>
                <a:effectLst/>
                <a:latin typeface="Arial" panose="020B0604020202020204" pitchFamily="34" charset="0"/>
              </a:rPr>
              <a:t>Jaitly</a:t>
            </a:r>
            <a:r>
              <a:rPr lang="en-US" altLang="ko-KR" sz="1600" b="0" i="0" dirty="0">
                <a:solidFill>
                  <a:schemeClr val="bg1"/>
                </a:solidFill>
                <a:effectLst/>
                <a:latin typeface="Arial" panose="020B0604020202020204" pitchFamily="34" charset="0"/>
              </a:rPr>
              <a:t>. "Pointer networks." </a:t>
            </a:r>
            <a:r>
              <a:rPr lang="en-US" altLang="ko-KR" sz="1600" b="0" i="1" dirty="0">
                <a:solidFill>
                  <a:schemeClr val="bg1"/>
                </a:solidFill>
                <a:effectLst/>
                <a:latin typeface="Arial" panose="020B0604020202020204" pitchFamily="34" charset="0"/>
              </a:rPr>
              <a:t>Advances in neural information processing systems</a:t>
            </a:r>
            <a:r>
              <a:rPr lang="en-US" altLang="ko-KR" sz="1600" b="0" i="0" dirty="0">
                <a:solidFill>
                  <a:schemeClr val="bg1"/>
                </a:solidFill>
                <a:effectLst/>
                <a:latin typeface="Arial" panose="020B0604020202020204" pitchFamily="34" charset="0"/>
              </a:rPr>
              <a:t> 28 (2015).</a:t>
            </a:r>
            <a:endParaRPr lang="en-US" altLang="ko-KR" sz="1600" dirty="0">
              <a:solidFill>
                <a:schemeClr val="bg1"/>
              </a:solidFill>
            </a:endParaRPr>
          </a:p>
        </p:txBody>
      </p:sp>
    </p:spTree>
    <p:extLst>
      <p:ext uri="{BB962C8B-B14F-4D97-AF65-F5344CB8AC3E}">
        <p14:creationId xmlns:p14="http://schemas.microsoft.com/office/powerpoint/2010/main" val="392962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F509136-CF5C-2FCB-5EA1-475EA143EAFF}"/>
              </a:ext>
            </a:extLst>
          </p:cNvPr>
          <p:cNvSpPr/>
          <p:nvPr/>
        </p:nvSpPr>
        <p:spPr>
          <a:xfrm>
            <a:off x="457258" y="3429000"/>
            <a:ext cx="11503618" cy="321106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dirty="0">
                <a:latin typeface="TimesNewRomanPS-ItalicMT"/>
              </a:rPr>
              <a:t>Although, there has been</a:t>
            </a:r>
          </a:p>
          <a:p>
            <a:pPr algn="l"/>
            <a:r>
              <a:rPr lang="en-US" altLang="ko-KR" sz="1800" b="0" i="1" u="none" strike="noStrike" baseline="0" dirty="0">
                <a:latin typeface="TimesNewRomanPS-ItalicMT"/>
              </a:rPr>
              <a:t>temporal aspect of</a:t>
            </a:r>
            <a:endParaRPr lang="ko-KR" altLang="en-US" dirty="0"/>
          </a:p>
        </p:txBody>
      </p:sp>
      <p:pic>
        <p:nvPicPr>
          <p:cNvPr id="18" name="그림 17">
            <a:extLst>
              <a:ext uri="{FF2B5EF4-FFF2-40B4-BE49-F238E27FC236}">
                <a16:creationId xmlns:a16="http://schemas.microsoft.com/office/drawing/2014/main" id="{E8603DA9-7CBB-A3D6-BC82-2BAE1A58C78A}"/>
              </a:ext>
            </a:extLst>
          </p:cNvPr>
          <p:cNvPicPr>
            <a:picLocks noChangeAspect="1"/>
          </p:cNvPicPr>
          <p:nvPr/>
        </p:nvPicPr>
        <p:blipFill>
          <a:blip r:embed="rId3"/>
          <a:stretch>
            <a:fillRect/>
          </a:stretch>
        </p:blipFill>
        <p:spPr>
          <a:xfrm>
            <a:off x="1284113" y="3590993"/>
            <a:ext cx="3810253" cy="3049067"/>
          </a:xfrm>
          <a:prstGeom prst="rect">
            <a:avLst/>
          </a:prstGeom>
        </p:spPr>
      </p:pic>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165575" cy="523220"/>
          </a:xfrm>
          <a:prstGeom prst="rect">
            <a:avLst/>
          </a:prstGeom>
          <a:noFill/>
        </p:spPr>
        <p:txBody>
          <a:bodyPr wrap="none" rtlCol="0">
            <a:spAutoFit/>
          </a:bodyPr>
          <a:lstStyle/>
          <a:p>
            <a:r>
              <a:rPr lang="en-US" altLang="ko-KR" sz="2800" b="1" spc="-300" dirty="0">
                <a:solidFill>
                  <a:schemeClr val="accent1"/>
                </a:solidFill>
              </a:rPr>
              <a:t>Decoder</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99DA29-1384-39BB-7DB7-C16773391BF8}"/>
                  </a:ext>
                </a:extLst>
              </p:cNvPr>
              <p:cNvSpPr txBox="1"/>
              <p:nvPr/>
            </p:nvSpPr>
            <p:spPr>
              <a:xfrm>
                <a:off x="457258" y="1192806"/>
                <a:ext cx="10935955" cy="100476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Input: </a:t>
                </a:r>
                <a14:m>
                  <m:oMath xmlns:m="http://schemas.openxmlformats.org/officeDocument/2006/math">
                    <m:r>
                      <m:rPr>
                        <m:sty m:val="p"/>
                      </m:rPr>
                      <a:rPr lang="en-US" altLang="ko-KR">
                        <a:latin typeface="Cambria Math" panose="02040503050406030204" pitchFamily="18" charset="0"/>
                      </a:rPr>
                      <m:t>P</m:t>
                    </m:r>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𝑛</m:t>
                            </m:r>
                          </m:sub>
                        </m:sSub>
                      </m:e>
                    </m:d>
                  </m:oMath>
                </a14:m>
                <a:endParaRPr lang="en-US" altLang="ko-KR" b="0" dirty="0">
                  <a:latin typeface="+mn-ea"/>
                </a:endParaRPr>
              </a:p>
              <a:p>
                <a:pPr marL="285750" indent="-285750">
                  <a:buFont typeface="Arial" panose="020B0604020202020204" pitchFamily="34" charset="0"/>
                  <a:buChar char="•"/>
                </a:pPr>
                <a:r>
                  <a:rPr lang="en-US" altLang="ko-KR" dirty="0">
                    <a:latin typeface="+mn-ea"/>
                  </a:rPr>
                  <a:t>Output: </a:t>
                </a:r>
                <a14:m>
                  <m:oMath xmlns:m="http://schemas.openxmlformats.org/officeDocument/2006/math">
                    <m:sSup>
                      <m:sSupPr>
                        <m:ctrlPr>
                          <a:rPr lang="en-US" altLang="ko-KR" b="0" i="1" smtClean="0">
                            <a:latin typeface="Cambria Math" panose="02040503050406030204" pitchFamily="18" charset="0"/>
                          </a:rPr>
                        </m:ctrlPr>
                      </m:sSupPr>
                      <m:e>
                        <m:r>
                          <m:rPr>
                            <m:sty m:val="p"/>
                          </m:rPr>
                          <a:rPr lang="en-US" altLang="ko-KR" b="0" i="0" smtClean="0">
                            <a:latin typeface="Cambria Math" panose="02040503050406030204" pitchFamily="18" charset="0"/>
                          </a:rPr>
                          <m:t>C</m:t>
                        </m:r>
                      </m:e>
                      <m:sup>
                        <m:r>
                          <m:rPr>
                            <m:sty m:val="p"/>
                          </m:rPr>
                          <a:rPr lang="en-US" altLang="ko-KR" b="0" i="0" smtClean="0">
                            <a:latin typeface="Cambria Math" panose="02040503050406030204" pitchFamily="18" charset="0"/>
                          </a:rPr>
                          <m:t>P</m:t>
                        </m:r>
                      </m:sup>
                    </m:sSup>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𝑚</m:t>
                            </m:r>
                            <m:r>
                              <a:rPr lang="en-US" altLang="ko-KR" b="0" i="1" smtClean="0">
                                <a:latin typeface="Cambria Math" panose="02040503050406030204" pitchFamily="18" charset="0"/>
                              </a:rPr>
                              <m:t>(</m:t>
                            </m:r>
                            <m:r>
                              <a:rPr lang="en-US" altLang="ko-KR" b="0" i="1" smtClean="0">
                                <a:latin typeface="Cambria Math" panose="02040503050406030204" pitchFamily="18" charset="0"/>
                              </a:rPr>
                              <m:t>𝑃</m:t>
                            </m:r>
                            <m:r>
                              <a:rPr lang="en-US" altLang="ko-KR" b="0" i="1" smtClean="0">
                                <a:latin typeface="Cambria Math" panose="02040503050406030204" pitchFamily="18" charset="0"/>
                              </a:rPr>
                              <m:t>)</m:t>
                            </m:r>
                          </m:sub>
                        </m:sSub>
                      </m:e>
                    </m:d>
                  </m:oMath>
                </a14:m>
                <a:endParaRPr lang="en-US" altLang="ko-KR" dirty="0">
                  <a:latin typeface="+mn-ea"/>
                </a:endParaRPr>
              </a:p>
              <a:p>
                <a:pPr marL="285750" indent="-285750">
                  <a:buFont typeface="Arial" panose="020B0604020202020204" pitchFamily="34" charset="0"/>
                  <a:buChar char="•"/>
                </a:pPr>
                <a:r>
                  <a:rPr lang="en-US" altLang="ko-KR" dirty="0">
                    <a:latin typeface="+mn-ea"/>
                  </a:rPr>
                  <a:t>The goal is to find the conditional probability </a:t>
                </a:r>
                <a14:m>
                  <m:oMath xmlns:m="http://schemas.openxmlformats.org/officeDocument/2006/math">
                    <m:r>
                      <m:rPr>
                        <m:sty m:val="p"/>
                      </m:rPr>
                      <a:rPr lang="en-US" altLang="ko-KR" b="0" i="0" dirty="0" smtClean="0">
                        <a:latin typeface="Cambria Math" panose="02040503050406030204" pitchFamily="18" charset="0"/>
                      </a:rPr>
                      <m:t>p</m:t>
                    </m:r>
                    <m:d>
                      <m:dPr>
                        <m:endChr m:val="|"/>
                        <m:ctrlPr>
                          <a:rPr lang="en-US" altLang="ko-KR" b="0" i="1" dirty="0" smtClean="0">
                            <a:latin typeface="Cambria Math" panose="02040503050406030204" pitchFamily="18" charset="0"/>
                          </a:rPr>
                        </m:ctrlPr>
                      </m:dPr>
                      <m:e>
                        <m:sSup>
                          <m:sSupPr>
                            <m:ctrlPr>
                              <a:rPr lang="en-US" altLang="ko-KR" b="0" i="1" dirty="0" smtClean="0">
                                <a:latin typeface="Cambria Math" panose="02040503050406030204" pitchFamily="18" charset="0"/>
                              </a:rPr>
                            </m:ctrlPr>
                          </m:sSupPr>
                          <m:e>
                            <m:r>
                              <m:rPr>
                                <m:sty m:val="p"/>
                              </m:rPr>
                              <a:rPr lang="en-US" altLang="ko-KR" b="0" i="0" dirty="0" smtClean="0">
                                <a:latin typeface="Cambria Math" panose="02040503050406030204" pitchFamily="18" charset="0"/>
                              </a:rPr>
                              <m:t>C</m:t>
                            </m:r>
                          </m:e>
                          <m:sup>
                            <m:r>
                              <m:rPr>
                                <m:sty m:val="p"/>
                              </m:rPr>
                              <a:rPr lang="en-US" altLang="ko-KR" b="0" i="0" dirty="0" smtClean="0">
                                <a:latin typeface="Cambria Math" panose="02040503050406030204" pitchFamily="18" charset="0"/>
                              </a:rPr>
                              <m:t>P</m:t>
                            </m:r>
                          </m:sup>
                        </m:sSup>
                      </m:e>
                    </m:d>
                    <m:r>
                      <m:rPr>
                        <m:sty m:val="p"/>
                      </m:rPr>
                      <a:rPr lang="en-US" altLang="ko-KR" b="0" i="0" dirty="0" smtClean="0">
                        <a:latin typeface="Cambria Math" panose="02040503050406030204" pitchFamily="18" charset="0"/>
                      </a:rPr>
                      <m:t>P</m:t>
                    </m:r>
                    <m:r>
                      <a:rPr lang="en-US" altLang="ko-KR" b="0" i="0" dirty="0" smtClean="0">
                        <a:latin typeface="Cambria Math" panose="02040503050406030204" pitchFamily="18" charset="0"/>
                      </a:rPr>
                      <m:t>;</m:t>
                    </m:r>
                    <m:r>
                      <a:rPr lang="ko-KR" altLang="en-US" b="0" i="1" dirty="0" smtClean="0">
                        <a:latin typeface="Cambria Math" panose="02040503050406030204" pitchFamily="18" charset="0"/>
                      </a:rPr>
                      <m:t>𝜃</m:t>
                    </m:r>
                    <m:r>
                      <a:rPr lang="en-US" altLang="ko-KR" b="0" i="0" dirty="0" smtClean="0">
                        <a:latin typeface="Cambria Math" panose="02040503050406030204" pitchFamily="18" charset="0"/>
                      </a:rPr>
                      <m:t>)</m:t>
                    </m:r>
                  </m:oMath>
                </a14:m>
                <a:endParaRPr lang="en-US" altLang="ko-KR" dirty="0">
                  <a:latin typeface="+mn-ea"/>
                </a:endParaRPr>
              </a:p>
            </p:txBody>
          </p:sp>
        </mc:Choice>
        <mc:Fallback xmlns="">
          <p:sp>
            <p:nvSpPr>
              <p:cNvPr id="9" name="TextBox 8">
                <a:extLst>
                  <a:ext uri="{FF2B5EF4-FFF2-40B4-BE49-F238E27FC236}">
                    <a16:creationId xmlns:a16="http://schemas.microsoft.com/office/drawing/2014/main" id="{F899DA29-1384-39BB-7DB7-C16773391BF8}"/>
                  </a:ext>
                </a:extLst>
              </p:cNvPr>
              <p:cNvSpPr txBox="1">
                <a:spLocks noRot="1" noChangeAspect="1" noMove="1" noResize="1" noEditPoints="1" noAdjustHandles="1" noChangeArrowheads="1" noChangeShapeType="1" noTextEdit="1"/>
              </p:cNvSpPr>
              <p:nvPr/>
            </p:nvSpPr>
            <p:spPr>
              <a:xfrm>
                <a:off x="457258" y="1192806"/>
                <a:ext cx="10935955" cy="1004762"/>
              </a:xfrm>
              <a:prstGeom prst="rect">
                <a:avLst/>
              </a:prstGeom>
              <a:blipFill>
                <a:blip r:embed="rId4"/>
                <a:stretch>
                  <a:fillRect l="-334" t="-3659" b="-7927"/>
                </a:stretch>
              </a:blipFill>
            </p:spPr>
            <p:txBody>
              <a:bodyPr/>
              <a:lstStyle/>
              <a:p>
                <a:r>
                  <a:rPr lang="ko-KR" altLang="en-US">
                    <a:noFill/>
                  </a:rPr>
                  <a:t> </a:t>
                </a:r>
              </a:p>
            </p:txBody>
          </p:sp>
        </mc:Fallback>
      </mc:AlternateContent>
      <p:pic>
        <p:nvPicPr>
          <p:cNvPr id="11" name="그림 10">
            <a:extLst>
              <a:ext uri="{FF2B5EF4-FFF2-40B4-BE49-F238E27FC236}">
                <a16:creationId xmlns:a16="http://schemas.microsoft.com/office/drawing/2014/main" id="{632ACC3F-F515-2553-CC2D-9FC0C71FBBFF}"/>
              </a:ext>
            </a:extLst>
          </p:cNvPr>
          <p:cNvPicPr>
            <a:picLocks noChangeAspect="1"/>
          </p:cNvPicPr>
          <p:nvPr/>
        </p:nvPicPr>
        <p:blipFill>
          <a:blip r:embed="rId5"/>
          <a:stretch>
            <a:fillRect/>
          </a:stretch>
        </p:blipFill>
        <p:spPr>
          <a:xfrm>
            <a:off x="6358531" y="741167"/>
            <a:ext cx="4845700" cy="26086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361497D-AA10-3CFC-84C9-339E78CFE093}"/>
                  </a:ext>
                </a:extLst>
              </p:cNvPr>
              <p:cNvSpPr txBox="1"/>
              <p:nvPr/>
            </p:nvSpPr>
            <p:spPr>
              <a:xfrm>
                <a:off x="3607506" y="5411332"/>
                <a:ext cx="3556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𝑑</m:t>
                          </m:r>
                        </m:e>
                        <m:sub>
                          <m:r>
                            <a:rPr lang="en-US" altLang="ko-KR" sz="1400" b="0" i="1" smtClean="0">
                              <a:solidFill>
                                <a:srgbClr val="C00000"/>
                              </a:solidFill>
                              <a:latin typeface="Cambria Math" panose="02040503050406030204" pitchFamily="18" charset="0"/>
                            </a:rPr>
                            <m:t>2</m:t>
                          </m:r>
                        </m:sub>
                      </m:sSub>
                    </m:oMath>
                  </m:oMathPara>
                </a14:m>
                <a:endParaRPr lang="ko-KR" altLang="en-US" sz="1400" dirty="0">
                  <a:solidFill>
                    <a:srgbClr val="C00000"/>
                  </a:solidFill>
                </a:endParaRPr>
              </a:p>
            </p:txBody>
          </p:sp>
        </mc:Choice>
        <mc:Fallback xmlns="">
          <p:sp>
            <p:nvSpPr>
              <p:cNvPr id="22" name="TextBox 21">
                <a:extLst>
                  <a:ext uri="{FF2B5EF4-FFF2-40B4-BE49-F238E27FC236}">
                    <a16:creationId xmlns:a16="http://schemas.microsoft.com/office/drawing/2014/main" id="{E361497D-AA10-3CFC-84C9-339E78CFE093}"/>
                  </a:ext>
                </a:extLst>
              </p:cNvPr>
              <p:cNvSpPr txBox="1">
                <a:spLocks noRot="1" noChangeAspect="1" noMove="1" noResize="1" noEditPoints="1" noAdjustHandles="1" noChangeArrowheads="1" noChangeShapeType="1" noTextEdit="1"/>
              </p:cNvSpPr>
              <p:nvPr/>
            </p:nvSpPr>
            <p:spPr>
              <a:xfrm>
                <a:off x="3607506" y="5411332"/>
                <a:ext cx="355653" cy="215444"/>
              </a:xfrm>
              <a:prstGeom prst="rect">
                <a:avLst/>
              </a:prstGeom>
              <a:blipFill>
                <a:blip r:embed="rId6"/>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99D528-AF65-DF29-B53D-B1E977089AA9}"/>
                  </a:ext>
                </a:extLst>
              </p:cNvPr>
              <p:cNvSpPr txBox="1"/>
              <p:nvPr/>
            </p:nvSpPr>
            <p:spPr>
              <a:xfrm>
                <a:off x="3995283" y="5415670"/>
                <a:ext cx="3556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𝑑</m:t>
                          </m:r>
                        </m:e>
                        <m:sub>
                          <m:r>
                            <a:rPr lang="en-US" altLang="ko-KR" sz="1400" b="0" i="1" smtClean="0">
                              <a:solidFill>
                                <a:srgbClr val="C00000"/>
                              </a:solidFill>
                              <a:latin typeface="Cambria Math" panose="02040503050406030204" pitchFamily="18" charset="0"/>
                            </a:rPr>
                            <m:t>3</m:t>
                          </m:r>
                        </m:sub>
                      </m:sSub>
                    </m:oMath>
                  </m:oMathPara>
                </a14:m>
                <a:endParaRPr lang="ko-KR" altLang="en-US" sz="1400" dirty="0">
                  <a:solidFill>
                    <a:srgbClr val="C00000"/>
                  </a:solidFill>
                </a:endParaRPr>
              </a:p>
            </p:txBody>
          </p:sp>
        </mc:Choice>
        <mc:Fallback xmlns="">
          <p:sp>
            <p:nvSpPr>
              <p:cNvPr id="23" name="TextBox 22">
                <a:extLst>
                  <a:ext uri="{FF2B5EF4-FFF2-40B4-BE49-F238E27FC236}">
                    <a16:creationId xmlns:a16="http://schemas.microsoft.com/office/drawing/2014/main" id="{8499D528-AF65-DF29-B53D-B1E977089AA9}"/>
                  </a:ext>
                </a:extLst>
              </p:cNvPr>
              <p:cNvSpPr txBox="1">
                <a:spLocks noRot="1" noChangeAspect="1" noMove="1" noResize="1" noEditPoints="1" noAdjustHandles="1" noChangeArrowheads="1" noChangeShapeType="1" noTextEdit="1"/>
              </p:cNvSpPr>
              <p:nvPr/>
            </p:nvSpPr>
            <p:spPr>
              <a:xfrm>
                <a:off x="3995283" y="5415670"/>
                <a:ext cx="355653" cy="215444"/>
              </a:xfrm>
              <a:prstGeom prst="rect">
                <a:avLst/>
              </a:prstGeom>
              <a:blipFill>
                <a:blip r:embed="rId7"/>
                <a:stretch>
                  <a:fillRect b="-11111"/>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0CE3BE5-4AE1-72CB-FD06-8B9117CCFFBB}"/>
                  </a:ext>
                </a:extLst>
              </p:cNvPr>
              <p:cNvSpPr txBox="1"/>
              <p:nvPr/>
            </p:nvSpPr>
            <p:spPr>
              <a:xfrm>
                <a:off x="4366997" y="5411332"/>
                <a:ext cx="3556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𝑑</m:t>
                          </m:r>
                        </m:e>
                        <m:sub>
                          <m:r>
                            <a:rPr lang="en-US" altLang="ko-KR" sz="1400" b="0" i="1" smtClean="0">
                              <a:solidFill>
                                <a:srgbClr val="C00000"/>
                              </a:solidFill>
                              <a:latin typeface="Cambria Math" panose="02040503050406030204" pitchFamily="18" charset="0"/>
                            </a:rPr>
                            <m:t>4</m:t>
                          </m:r>
                        </m:sub>
                      </m:sSub>
                    </m:oMath>
                  </m:oMathPara>
                </a14:m>
                <a:endParaRPr lang="ko-KR" altLang="en-US" sz="1400" dirty="0">
                  <a:solidFill>
                    <a:srgbClr val="C00000"/>
                  </a:solidFill>
                </a:endParaRPr>
              </a:p>
            </p:txBody>
          </p:sp>
        </mc:Choice>
        <mc:Fallback xmlns="">
          <p:sp>
            <p:nvSpPr>
              <p:cNvPr id="24" name="TextBox 23">
                <a:extLst>
                  <a:ext uri="{FF2B5EF4-FFF2-40B4-BE49-F238E27FC236}">
                    <a16:creationId xmlns:a16="http://schemas.microsoft.com/office/drawing/2014/main" id="{B0CE3BE5-4AE1-72CB-FD06-8B9117CCFFBB}"/>
                  </a:ext>
                </a:extLst>
              </p:cNvPr>
              <p:cNvSpPr txBox="1">
                <a:spLocks noRot="1" noChangeAspect="1" noMove="1" noResize="1" noEditPoints="1" noAdjustHandles="1" noChangeArrowheads="1" noChangeShapeType="1" noTextEdit="1"/>
              </p:cNvSpPr>
              <p:nvPr/>
            </p:nvSpPr>
            <p:spPr>
              <a:xfrm>
                <a:off x="4366997" y="5411332"/>
                <a:ext cx="355653" cy="215444"/>
              </a:xfrm>
              <a:prstGeom prst="rect">
                <a:avLst/>
              </a:prstGeom>
              <a:blipFill>
                <a:blip r:embed="rId8"/>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EE8E21-70AA-0B6F-CE48-6DFF1276258C}"/>
                  </a:ext>
                </a:extLst>
              </p:cNvPr>
              <p:cNvSpPr txBox="1"/>
              <p:nvPr/>
            </p:nvSpPr>
            <p:spPr>
              <a:xfrm>
                <a:off x="3230530" y="5428527"/>
                <a:ext cx="34857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𝑑</m:t>
                          </m:r>
                        </m:e>
                        <m:sub>
                          <m:r>
                            <a:rPr lang="en-US" altLang="ko-KR" sz="1400" b="0" i="1" smtClean="0">
                              <a:solidFill>
                                <a:srgbClr val="C00000"/>
                              </a:solidFill>
                              <a:latin typeface="Cambria Math" panose="02040503050406030204" pitchFamily="18" charset="0"/>
                            </a:rPr>
                            <m:t>1</m:t>
                          </m:r>
                        </m:sub>
                      </m:sSub>
                    </m:oMath>
                  </m:oMathPara>
                </a14:m>
                <a:endParaRPr lang="ko-KR" altLang="en-US" sz="1400" dirty="0">
                  <a:solidFill>
                    <a:srgbClr val="C00000"/>
                  </a:solidFill>
                </a:endParaRPr>
              </a:p>
            </p:txBody>
          </p:sp>
        </mc:Choice>
        <mc:Fallback xmlns="">
          <p:sp>
            <p:nvSpPr>
              <p:cNvPr id="25" name="TextBox 24">
                <a:extLst>
                  <a:ext uri="{FF2B5EF4-FFF2-40B4-BE49-F238E27FC236}">
                    <a16:creationId xmlns:a16="http://schemas.microsoft.com/office/drawing/2014/main" id="{99EE8E21-70AA-0B6F-CE48-6DFF1276258C}"/>
                  </a:ext>
                </a:extLst>
              </p:cNvPr>
              <p:cNvSpPr txBox="1">
                <a:spLocks noRot="1" noChangeAspect="1" noMove="1" noResize="1" noEditPoints="1" noAdjustHandles="1" noChangeArrowheads="1" noChangeShapeType="1" noTextEdit="1"/>
              </p:cNvSpPr>
              <p:nvPr/>
            </p:nvSpPr>
            <p:spPr>
              <a:xfrm>
                <a:off x="3230530" y="5428527"/>
                <a:ext cx="348573" cy="215444"/>
              </a:xfrm>
              <a:prstGeom prst="rect">
                <a:avLst/>
              </a:prstGeom>
              <a:blipFill>
                <a:blip r:embed="rId9"/>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5B72B1-255E-EDEA-AA1F-253E66613AAE}"/>
                  </a:ext>
                </a:extLst>
              </p:cNvPr>
              <p:cNvSpPr txBox="1"/>
              <p:nvPr/>
            </p:nvSpPr>
            <p:spPr>
              <a:xfrm>
                <a:off x="4738713" y="5440091"/>
                <a:ext cx="355653"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𝑑</m:t>
                          </m:r>
                        </m:e>
                        <m:sub>
                          <m:r>
                            <a:rPr lang="en-US" altLang="ko-KR" sz="1400" b="0" i="1" smtClean="0">
                              <a:solidFill>
                                <a:srgbClr val="C00000"/>
                              </a:solidFill>
                              <a:latin typeface="Cambria Math" panose="02040503050406030204" pitchFamily="18" charset="0"/>
                            </a:rPr>
                            <m:t>5</m:t>
                          </m:r>
                        </m:sub>
                      </m:sSub>
                    </m:oMath>
                  </m:oMathPara>
                </a14:m>
                <a:endParaRPr lang="ko-KR" altLang="en-US" sz="1400" dirty="0">
                  <a:solidFill>
                    <a:srgbClr val="C00000"/>
                  </a:solidFill>
                </a:endParaRPr>
              </a:p>
            </p:txBody>
          </p:sp>
        </mc:Choice>
        <mc:Fallback xmlns="">
          <p:sp>
            <p:nvSpPr>
              <p:cNvPr id="12" name="TextBox 11">
                <a:extLst>
                  <a:ext uri="{FF2B5EF4-FFF2-40B4-BE49-F238E27FC236}">
                    <a16:creationId xmlns:a16="http://schemas.microsoft.com/office/drawing/2014/main" id="{9E5B72B1-255E-EDEA-AA1F-253E66613AAE}"/>
                  </a:ext>
                </a:extLst>
              </p:cNvPr>
              <p:cNvSpPr txBox="1">
                <a:spLocks noRot="1" noChangeAspect="1" noMove="1" noResize="1" noEditPoints="1" noAdjustHandles="1" noChangeArrowheads="1" noChangeShapeType="1" noTextEdit="1"/>
              </p:cNvSpPr>
              <p:nvPr/>
            </p:nvSpPr>
            <p:spPr>
              <a:xfrm>
                <a:off x="4738713" y="5440091"/>
                <a:ext cx="355653" cy="215444"/>
              </a:xfrm>
              <a:prstGeom prst="rect">
                <a:avLst/>
              </a:prstGeom>
              <a:blipFill>
                <a:blip r:embed="rId10"/>
                <a:stretch>
                  <a:fillRect b="-1388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50273D-C7F4-ADEC-2C3F-270D439680A6}"/>
                  </a:ext>
                </a:extLst>
              </p:cNvPr>
              <p:cNvSpPr txBox="1"/>
              <p:nvPr/>
            </p:nvSpPr>
            <p:spPr>
              <a:xfrm flipH="1">
                <a:off x="2078573" y="5440876"/>
                <a:ext cx="33348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𝑒</m:t>
                          </m:r>
                        </m:e>
                        <m:sub>
                          <m:r>
                            <a:rPr lang="en-US" altLang="ko-KR" sz="1400" b="0" i="1" smtClean="0">
                              <a:solidFill>
                                <a:srgbClr val="C00000"/>
                              </a:solidFill>
                              <a:latin typeface="Cambria Math" panose="02040503050406030204" pitchFamily="18" charset="0"/>
                            </a:rPr>
                            <m:t>2</m:t>
                          </m:r>
                        </m:sub>
                      </m:sSub>
                    </m:oMath>
                  </m:oMathPara>
                </a14:m>
                <a:endParaRPr lang="ko-KR" altLang="en-US" sz="1400" dirty="0">
                  <a:solidFill>
                    <a:srgbClr val="C00000"/>
                  </a:solidFill>
                </a:endParaRPr>
              </a:p>
            </p:txBody>
          </p:sp>
        </mc:Choice>
        <mc:Fallback xmlns="">
          <p:sp>
            <p:nvSpPr>
              <p:cNvPr id="10" name="TextBox 9">
                <a:extLst>
                  <a:ext uri="{FF2B5EF4-FFF2-40B4-BE49-F238E27FC236}">
                    <a16:creationId xmlns:a16="http://schemas.microsoft.com/office/drawing/2014/main" id="{0350273D-C7F4-ADEC-2C3F-270D439680A6}"/>
                  </a:ext>
                </a:extLst>
              </p:cNvPr>
              <p:cNvSpPr txBox="1">
                <a:spLocks noRot="1" noChangeAspect="1" noMove="1" noResize="1" noEditPoints="1" noAdjustHandles="1" noChangeArrowheads="1" noChangeShapeType="1" noTextEdit="1"/>
              </p:cNvSpPr>
              <p:nvPr/>
            </p:nvSpPr>
            <p:spPr>
              <a:xfrm flipH="1">
                <a:off x="2078573" y="5440876"/>
                <a:ext cx="333486" cy="215444"/>
              </a:xfrm>
              <a:prstGeom prst="rect">
                <a:avLst/>
              </a:prstGeom>
              <a:blipFill>
                <a:blip r:embed="rId11"/>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4BFD685-7F43-7656-C62F-CCBEAB405CE8}"/>
                  </a:ext>
                </a:extLst>
              </p:cNvPr>
              <p:cNvSpPr txBox="1"/>
              <p:nvPr/>
            </p:nvSpPr>
            <p:spPr>
              <a:xfrm flipH="1">
                <a:off x="2466087" y="5440876"/>
                <a:ext cx="33348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𝑒</m:t>
                          </m:r>
                        </m:e>
                        <m:sub>
                          <m:r>
                            <a:rPr lang="en-US" altLang="ko-KR" sz="1400" b="0" i="1" smtClean="0">
                              <a:solidFill>
                                <a:srgbClr val="C00000"/>
                              </a:solidFill>
                              <a:latin typeface="Cambria Math" panose="02040503050406030204" pitchFamily="18" charset="0"/>
                            </a:rPr>
                            <m:t>3</m:t>
                          </m:r>
                        </m:sub>
                      </m:sSub>
                    </m:oMath>
                  </m:oMathPara>
                </a14:m>
                <a:endParaRPr lang="ko-KR" altLang="en-US" sz="1400" dirty="0">
                  <a:solidFill>
                    <a:srgbClr val="C00000"/>
                  </a:solidFill>
                </a:endParaRPr>
              </a:p>
            </p:txBody>
          </p:sp>
        </mc:Choice>
        <mc:Fallback xmlns="">
          <p:sp>
            <p:nvSpPr>
              <p:cNvPr id="13" name="TextBox 12">
                <a:extLst>
                  <a:ext uri="{FF2B5EF4-FFF2-40B4-BE49-F238E27FC236}">
                    <a16:creationId xmlns:a16="http://schemas.microsoft.com/office/drawing/2014/main" id="{74BFD685-7F43-7656-C62F-CCBEAB405CE8}"/>
                  </a:ext>
                </a:extLst>
              </p:cNvPr>
              <p:cNvSpPr txBox="1">
                <a:spLocks noRot="1" noChangeAspect="1" noMove="1" noResize="1" noEditPoints="1" noAdjustHandles="1" noChangeArrowheads="1" noChangeShapeType="1" noTextEdit="1"/>
              </p:cNvSpPr>
              <p:nvPr/>
            </p:nvSpPr>
            <p:spPr>
              <a:xfrm flipH="1">
                <a:off x="2466087" y="5440876"/>
                <a:ext cx="333486" cy="215444"/>
              </a:xfrm>
              <a:prstGeom prst="rect">
                <a:avLst/>
              </a:prstGeom>
              <a:blipFill>
                <a:blip r:embed="rId12"/>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C34453F-89C5-E16F-376C-0B96BC7A1F31}"/>
                  </a:ext>
                </a:extLst>
              </p:cNvPr>
              <p:cNvSpPr txBox="1"/>
              <p:nvPr/>
            </p:nvSpPr>
            <p:spPr>
              <a:xfrm flipH="1">
                <a:off x="2855753" y="5428527"/>
                <a:ext cx="333486"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𝑒</m:t>
                          </m:r>
                        </m:e>
                        <m:sub>
                          <m:r>
                            <a:rPr lang="en-US" altLang="ko-KR" sz="1400" b="0" i="1" smtClean="0">
                              <a:solidFill>
                                <a:srgbClr val="C00000"/>
                              </a:solidFill>
                              <a:latin typeface="Cambria Math" panose="02040503050406030204" pitchFamily="18" charset="0"/>
                            </a:rPr>
                            <m:t>4</m:t>
                          </m:r>
                        </m:sub>
                      </m:sSub>
                    </m:oMath>
                  </m:oMathPara>
                </a14:m>
                <a:endParaRPr lang="ko-KR" altLang="en-US" sz="1400" dirty="0">
                  <a:solidFill>
                    <a:srgbClr val="C00000"/>
                  </a:solidFill>
                </a:endParaRPr>
              </a:p>
            </p:txBody>
          </p:sp>
        </mc:Choice>
        <mc:Fallback xmlns="">
          <p:sp>
            <p:nvSpPr>
              <p:cNvPr id="15" name="TextBox 14">
                <a:extLst>
                  <a:ext uri="{FF2B5EF4-FFF2-40B4-BE49-F238E27FC236}">
                    <a16:creationId xmlns:a16="http://schemas.microsoft.com/office/drawing/2014/main" id="{EC34453F-89C5-E16F-376C-0B96BC7A1F31}"/>
                  </a:ext>
                </a:extLst>
              </p:cNvPr>
              <p:cNvSpPr txBox="1">
                <a:spLocks noRot="1" noChangeAspect="1" noMove="1" noResize="1" noEditPoints="1" noAdjustHandles="1" noChangeArrowheads="1" noChangeShapeType="1" noTextEdit="1"/>
              </p:cNvSpPr>
              <p:nvPr/>
            </p:nvSpPr>
            <p:spPr>
              <a:xfrm flipH="1">
                <a:off x="2855753" y="5428527"/>
                <a:ext cx="333486" cy="215444"/>
              </a:xfrm>
              <a:prstGeom prst="rect">
                <a:avLst/>
              </a:prstGeom>
              <a:blipFill>
                <a:blip r:embed="rId13"/>
                <a:stretch>
                  <a:fillRect b="-1428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0C1A19D-4C11-8F8D-769C-2CC7AFD20598}"/>
                  </a:ext>
                </a:extLst>
              </p:cNvPr>
              <p:cNvSpPr txBox="1"/>
              <p:nvPr/>
            </p:nvSpPr>
            <p:spPr>
              <a:xfrm flipH="1">
                <a:off x="1710435" y="5428527"/>
                <a:ext cx="326847" cy="21544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solidFill>
                                <a:srgbClr val="C00000"/>
                              </a:solidFill>
                              <a:latin typeface="Cambria Math" panose="02040503050406030204" pitchFamily="18" charset="0"/>
                            </a:rPr>
                          </m:ctrlPr>
                        </m:sSubPr>
                        <m:e>
                          <m:r>
                            <a:rPr lang="en-US" altLang="ko-KR" sz="1400" b="0" i="1" smtClean="0">
                              <a:solidFill>
                                <a:srgbClr val="C00000"/>
                              </a:solidFill>
                              <a:latin typeface="Cambria Math" panose="02040503050406030204" pitchFamily="18" charset="0"/>
                            </a:rPr>
                            <m:t>𝑒</m:t>
                          </m:r>
                        </m:e>
                        <m:sub>
                          <m:r>
                            <a:rPr lang="en-US" altLang="ko-KR" sz="1400" b="0" i="1" smtClean="0">
                              <a:solidFill>
                                <a:srgbClr val="C00000"/>
                              </a:solidFill>
                              <a:latin typeface="Cambria Math" panose="02040503050406030204" pitchFamily="18" charset="0"/>
                            </a:rPr>
                            <m:t>1</m:t>
                          </m:r>
                        </m:sub>
                      </m:sSub>
                    </m:oMath>
                  </m:oMathPara>
                </a14:m>
                <a:endParaRPr lang="ko-KR" altLang="en-US" sz="1400" dirty="0">
                  <a:solidFill>
                    <a:srgbClr val="C00000"/>
                  </a:solidFill>
                </a:endParaRPr>
              </a:p>
            </p:txBody>
          </p:sp>
        </mc:Choice>
        <mc:Fallback xmlns="">
          <p:sp>
            <p:nvSpPr>
              <p:cNvPr id="16" name="TextBox 15">
                <a:extLst>
                  <a:ext uri="{FF2B5EF4-FFF2-40B4-BE49-F238E27FC236}">
                    <a16:creationId xmlns:a16="http://schemas.microsoft.com/office/drawing/2014/main" id="{40C1A19D-4C11-8F8D-769C-2CC7AFD20598}"/>
                  </a:ext>
                </a:extLst>
              </p:cNvPr>
              <p:cNvSpPr txBox="1">
                <a:spLocks noRot="1" noChangeAspect="1" noMove="1" noResize="1" noEditPoints="1" noAdjustHandles="1" noChangeArrowheads="1" noChangeShapeType="1" noTextEdit="1"/>
              </p:cNvSpPr>
              <p:nvPr/>
            </p:nvSpPr>
            <p:spPr>
              <a:xfrm flipH="1">
                <a:off x="1710435" y="5428527"/>
                <a:ext cx="326847" cy="215444"/>
              </a:xfrm>
              <a:prstGeom prst="rect">
                <a:avLst/>
              </a:prstGeom>
              <a:blipFill>
                <a:blip r:embed="rId14"/>
                <a:stretch>
                  <a:fillRect b="-14286"/>
                </a:stretch>
              </a:blipFill>
            </p:spPr>
            <p:txBody>
              <a:bodyPr/>
              <a:lstStyle/>
              <a:p>
                <a:r>
                  <a:rPr lang="ko-KR" altLang="en-US">
                    <a:noFill/>
                  </a:rPr>
                  <a:t> </a:t>
                </a:r>
              </a:p>
            </p:txBody>
          </p:sp>
        </mc:Fallback>
      </mc:AlternateContent>
      <p:pic>
        <p:nvPicPr>
          <p:cNvPr id="20" name="그림 19">
            <a:extLst>
              <a:ext uri="{FF2B5EF4-FFF2-40B4-BE49-F238E27FC236}">
                <a16:creationId xmlns:a16="http://schemas.microsoft.com/office/drawing/2014/main" id="{BB8799B6-244D-E2D1-7330-E8F7100C9960}"/>
              </a:ext>
            </a:extLst>
          </p:cNvPr>
          <p:cNvPicPr>
            <a:picLocks noChangeAspect="1"/>
          </p:cNvPicPr>
          <p:nvPr/>
        </p:nvPicPr>
        <p:blipFill>
          <a:blip r:embed="rId15"/>
          <a:stretch>
            <a:fillRect/>
          </a:stretch>
        </p:blipFill>
        <p:spPr>
          <a:xfrm>
            <a:off x="5512633" y="4709178"/>
            <a:ext cx="5940056" cy="650701"/>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3B53073-498A-44AE-4AC9-208CBC22BEE3}"/>
                  </a:ext>
                </a:extLst>
              </p:cNvPr>
              <p:cNvSpPr txBox="1"/>
              <p:nvPr/>
            </p:nvSpPr>
            <p:spPr>
              <a:xfrm flipH="1">
                <a:off x="1832008" y="3411439"/>
                <a:ext cx="2976097" cy="698012"/>
              </a:xfrm>
              <a:prstGeom prst="rect">
                <a:avLst/>
              </a:prstGeom>
              <a:noFill/>
            </p:spPr>
            <p:txBody>
              <a:bodyPr wrap="square" lIns="0" tIns="0" rIns="0" bIns="0" rtlCol="0">
                <a:spAutoFit/>
              </a:bodyPr>
              <a:lstStyle/>
              <a:p>
                <a:r>
                  <a:rPr lang="en-US" altLang="ko-KR" sz="1400" b="0" dirty="0"/>
                  <a:t>Every single pointer is </a:t>
                </a:r>
                <a14:m>
                  <m:oMath xmlns:m="http://schemas.openxmlformats.org/officeDocument/2006/math">
                    <m:sSubSup>
                      <m:sSubSupPr>
                        <m:ctrlPr>
                          <a:rPr lang="en-US" altLang="ko-KR" sz="1400" b="0" i="1" smtClean="0">
                            <a:solidFill>
                              <a:srgbClr val="C00000"/>
                            </a:solidFill>
                            <a:latin typeface="Cambria Math" panose="02040503050406030204" pitchFamily="18" charset="0"/>
                          </a:rPr>
                        </m:ctrlPr>
                      </m:sSubSupPr>
                      <m:e>
                        <m:r>
                          <a:rPr lang="en-US" altLang="ko-KR" sz="1400" b="0" i="1" smtClean="0">
                            <a:solidFill>
                              <a:srgbClr val="C00000"/>
                            </a:solidFill>
                            <a:latin typeface="Cambria Math" panose="02040503050406030204" pitchFamily="18" charset="0"/>
                          </a:rPr>
                          <m:t>𝑠𝑜𝑡𝑓𝑚𝑎𝑥</m:t>
                        </m:r>
                        <m:r>
                          <a:rPr lang="en-US" altLang="ko-KR" sz="1400" b="0" i="1" smtClean="0">
                            <a:solidFill>
                              <a:srgbClr val="C00000"/>
                            </a:solidFill>
                            <a:latin typeface="Cambria Math" panose="02040503050406030204" pitchFamily="18" charset="0"/>
                          </a:rPr>
                          <m:t>(</m:t>
                        </m:r>
                        <m:r>
                          <a:rPr lang="en-US" altLang="ko-KR" sz="1400" b="0" i="1" smtClean="0">
                            <a:solidFill>
                              <a:srgbClr val="C00000"/>
                            </a:solidFill>
                            <a:latin typeface="Cambria Math" panose="02040503050406030204" pitchFamily="18" charset="0"/>
                          </a:rPr>
                          <m:t>𝑢</m:t>
                        </m:r>
                      </m:e>
                      <m:sub>
                        <m:r>
                          <a:rPr lang="en-US" altLang="ko-KR" sz="1400" b="0" i="1" smtClean="0">
                            <a:solidFill>
                              <a:srgbClr val="C00000"/>
                            </a:solidFill>
                            <a:latin typeface="Cambria Math" panose="02040503050406030204" pitchFamily="18" charset="0"/>
                          </a:rPr>
                          <m:t>𝑖</m:t>
                        </m:r>
                      </m:sub>
                      <m:sup>
                        <m:r>
                          <a:rPr lang="en-US" altLang="ko-KR" sz="1400" b="0" i="1" smtClean="0">
                            <a:solidFill>
                              <a:srgbClr val="C00000"/>
                            </a:solidFill>
                            <a:latin typeface="Cambria Math" panose="02040503050406030204" pitchFamily="18" charset="0"/>
                          </a:rPr>
                          <m:t>𝑗</m:t>
                        </m:r>
                      </m:sup>
                    </m:sSubSup>
                    <m:r>
                      <a:rPr lang="en-US" altLang="ko-KR" sz="1400" b="0" i="1" smtClean="0">
                        <a:solidFill>
                          <a:srgbClr val="C00000"/>
                        </a:solidFill>
                        <a:latin typeface="Cambria Math" panose="02040503050406030204" pitchFamily="18" charset="0"/>
                      </a:rPr>
                      <m:t>)</m:t>
                    </m:r>
                  </m:oMath>
                </a14:m>
                <a:endParaRPr lang="en-US" altLang="ko-KR" sz="1400" b="0" dirty="0">
                  <a:solidFill>
                    <a:srgbClr val="C00000"/>
                  </a:solidFill>
                </a:endParaRPr>
              </a:p>
              <a:p>
                <a:endParaRPr lang="en-US" altLang="ko-KR" sz="1400" b="0" dirty="0">
                  <a:solidFill>
                    <a:srgbClr val="C00000"/>
                  </a:solidFill>
                </a:endParaRPr>
              </a:p>
              <a:p>
                <a:endParaRPr lang="en-US" altLang="ko-KR" sz="1400" dirty="0">
                  <a:solidFill>
                    <a:srgbClr val="C00000"/>
                  </a:solidFill>
                </a:endParaRPr>
              </a:p>
            </p:txBody>
          </p:sp>
        </mc:Choice>
        <mc:Fallback xmlns="">
          <p:sp>
            <p:nvSpPr>
              <p:cNvPr id="21" name="TextBox 20">
                <a:extLst>
                  <a:ext uri="{FF2B5EF4-FFF2-40B4-BE49-F238E27FC236}">
                    <a16:creationId xmlns:a16="http://schemas.microsoft.com/office/drawing/2014/main" id="{83B53073-498A-44AE-4AC9-208CBC22BEE3}"/>
                  </a:ext>
                </a:extLst>
              </p:cNvPr>
              <p:cNvSpPr txBox="1">
                <a:spLocks noRot="1" noChangeAspect="1" noMove="1" noResize="1" noEditPoints="1" noAdjustHandles="1" noChangeArrowheads="1" noChangeShapeType="1" noTextEdit="1"/>
              </p:cNvSpPr>
              <p:nvPr/>
            </p:nvSpPr>
            <p:spPr>
              <a:xfrm flipH="1">
                <a:off x="1832008" y="3411439"/>
                <a:ext cx="2976097" cy="698012"/>
              </a:xfrm>
              <a:prstGeom prst="rect">
                <a:avLst/>
              </a:prstGeom>
              <a:blipFill>
                <a:blip r:embed="rId16"/>
                <a:stretch>
                  <a:fillRect l="-3689" t="-2632"/>
                </a:stretch>
              </a:blipFill>
            </p:spPr>
            <p:txBody>
              <a:bodyPr/>
              <a:lstStyle/>
              <a:p>
                <a:r>
                  <a:rPr lang="ko-KR" altLang="en-US">
                    <a:noFill/>
                  </a:rPr>
                  <a:t> </a:t>
                </a:r>
              </a:p>
            </p:txBody>
          </p:sp>
        </mc:Fallback>
      </mc:AlternateContent>
      <p:sp>
        <p:nvSpPr>
          <p:cNvPr id="27" name="TextBox 26">
            <a:extLst>
              <a:ext uri="{FF2B5EF4-FFF2-40B4-BE49-F238E27FC236}">
                <a16:creationId xmlns:a16="http://schemas.microsoft.com/office/drawing/2014/main" id="{B3F0F9E5-B72C-719F-397A-18C4B543CA2E}"/>
              </a:ext>
            </a:extLst>
          </p:cNvPr>
          <p:cNvSpPr txBox="1"/>
          <p:nvPr/>
        </p:nvSpPr>
        <p:spPr>
          <a:xfrm>
            <a:off x="6720290" y="4493734"/>
            <a:ext cx="1204887" cy="215444"/>
          </a:xfrm>
          <a:prstGeom prst="rect">
            <a:avLst/>
          </a:prstGeom>
          <a:noFill/>
        </p:spPr>
        <p:txBody>
          <a:bodyPr wrap="square" lIns="0" tIns="0" rIns="0" bIns="0" rtlCol="0">
            <a:spAutoFit/>
          </a:bodyPr>
          <a:lstStyle/>
          <a:p>
            <a:r>
              <a:rPr lang="en-US" altLang="ko-KR" sz="1400" dirty="0">
                <a:solidFill>
                  <a:srgbClr val="C00000"/>
                </a:solidFill>
              </a:rPr>
              <a:t>Similarity Score</a:t>
            </a:r>
            <a:endParaRPr lang="ko-KR" altLang="en-US" sz="1400" dirty="0">
              <a:solidFill>
                <a:srgbClr val="C00000"/>
              </a:solidFill>
            </a:endParaRPr>
          </a:p>
        </p:txBody>
      </p:sp>
    </p:spTree>
    <p:extLst>
      <p:ext uri="{BB962C8B-B14F-4D97-AF65-F5344CB8AC3E}">
        <p14:creationId xmlns:p14="http://schemas.microsoft.com/office/powerpoint/2010/main" val="9569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620828" cy="523220"/>
          </a:xfrm>
          <a:prstGeom prst="rect">
            <a:avLst/>
          </a:prstGeom>
          <a:noFill/>
        </p:spPr>
        <p:txBody>
          <a:bodyPr wrap="none" rtlCol="0">
            <a:spAutoFit/>
          </a:bodyPr>
          <a:lstStyle/>
          <a:p>
            <a:r>
              <a:rPr lang="en-US" altLang="ko-KR" sz="2800" b="1" spc="-300" dirty="0">
                <a:solidFill>
                  <a:schemeClr val="accent1"/>
                </a:solidFill>
              </a:rPr>
              <a:t>Experiments</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p:sp>
        <p:nvSpPr>
          <p:cNvPr id="2" name="TextBox 1">
            <a:extLst>
              <a:ext uri="{FF2B5EF4-FFF2-40B4-BE49-F238E27FC236}">
                <a16:creationId xmlns:a16="http://schemas.microsoft.com/office/drawing/2014/main" id="{66F1C4BB-EA53-4F47-0ECD-528E2F689391}"/>
              </a:ext>
            </a:extLst>
          </p:cNvPr>
          <p:cNvSpPr txBox="1"/>
          <p:nvPr/>
        </p:nvSpPr>
        <p:spPr>
          <a:xfrm>
            <a:off x="457258" y="1192806"/>
            <a:ext cx="10935955" cy="2031325"/>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All models used a single layer LSTM with either 256 or 512 hidden units</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Trained with stochastic gradient descent with a learning rate of 1.0</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Batch size of 128, random uniform weight initialization from -0.08 to 0.08, L2 gradient clipping if 2.0</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Generated 1M training example pairs, and observed overfitting in some cases where the task is simple</a:t>
            </a:r>
          </a:p>
        </p:txBody>
      </p:sp>
    </p:spTree>
    <p:extLst>
      <p:ext uri="{BB962C8B-B14F-4D97-AF65-F5344CB8AC3E}">
        <p14:creationId xmlns:p14="http://schemas.microsoft.com/office/powerpoint/2010/main" val="3388294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558825" cy="523220"/>
          </a:xfrm>
          <a:prstGeom prst="rect">
            <a:avLst/>
          </a:prstGeom>
          <a:noFill/>
        </p:spPr>
        <p:txBody>
          <a:bodyPr wrap="none" rtlCol="0">
            <a:spAutoFit/>
          </a:bodyPr>
          <a:lstStyle/>
          <a:p>
            <a:r>
              <a:rPr lang="en-US" altLang="ko-KR" sz="2800" b="1" spc="-300" dirty="0">
                <a:solidFill>
                  <a:schemeClr val="accent1"/>
                </a:solidFill>
              </a:rPr>
              <a:t>Convex  Hull</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p:pic>
        <p:nvPicPr>
          <p:cNvPr id="16" name="그림 15">
            <a:extLst>
              <a:ext uri="{FF2B5EF4-FFF2-40B4-BE49-F238E27FC236}">
                <a16:creationId xmlns:a16="http://schemas.microsoft.com/office/drawing/2014/main" id="{628ED3FB-2E87-FA26-E0EF-F289C4246639}"/>
              </a:ext>
            </a:extLst>
          </p:cNvPr>
          <p:cNvPicPr>
            <a:picLocks noChangeAspect="1"/>
          </p:cNvPicPr>
          <p:nvPr/>
        </p:nvPicPr>
        <p:blipFill>
          <a:blip r:embed="rId3"/>
          <a:stretch>
            <a:fillRect/>
          </a:stretch>
        </p:blipFill>
        <p:spPr>
          <a:xfrm>
            <a:off x="657467" y="3304448"/>
            <a:ext cx="5182499" cy="3023798"/>
          </a:xfrm>
          <a:prstGeom prst="rect">
            <a:avLst/>
          </a:prstGeom>
        </p:spPr>
      </p:pic>
      <p:pic>
        <p:nvPicPr>
          <p:cNvPr id="20" name="그림 19">
            <a:extLst>
              <a:ext uri="{FF2B5EF4-FFF2-40B4-BE49-F238E27FC236}">
                <a16:creationId xmlns:a16="http://schemas.microsoft.com/office/drawing/2014/main" id="{7BA5372F-4534-DFEA-64C2-7B933D8CCE09}"/>
              </a:ext>
            </a:extLst>
          </p:cNvPr>
          <p:cNvPicPr>
            <a:picLocks noChangeAspect="1"/>
          </p:cNvPicPr>
          <p:nvPr/>
        </p:nvPicPr>
        <p:blipFill>
          <a:blip r:embed="rId4"/>
          <a:stretch>
            <a:fillRect/>
          </a:stretch>
        </p:blipFill>
        <p:spPr>
          <a:xfrm>
            <a:off x="8794001" y="644617"/>
            <a:ext cx="2940741" cy="5868295"/>
          </a:xfrm>
          <a:prstGeom prst="rect">
            <a:avLst/>
          </a:prstGeom>
        </p:spPr>
      </p:pic>
      <p:sp>
        <p:nvSpPr>
          <p:cNvPr id="21" name="TextBox 20">
            <a:extLst>
              <a:ext uri="{FF2B5EF4-FFF2-40B4-BE49-F238E27FC236}">
                <a16:creationId xmlns:a16="http://schemas.microsoft.com/office/drawing/2014/main" id="{DEDFA7B3-25BD-C4B6-40B1-A24F7024524A}"/>
              </a:ext>
            </a:extLst>
          </p:cNvPr>
          <p:cNvSpPr txBox="1"/>
          <p:nvPr/>
        </p:nvSpPr>
        <p:spPr>
          <a:xfrm>
            <a:off x="457258" y="1192806"/>
            <a:ext cx="10935955" cy="2031325"/>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Cover almost 100% area</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Mistakes in the model were often related to aligned points</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Model performed consistently across different lengths (5 to 50) </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Successfully extrapolated to lengths unseen during training, including n = 500</a:t>
            </a:r>
          </a:p>
        </p:txBody>
      </p:sp>
      <p:sp>
        <p:nvSpPr>
          <p:cNvPr id="22" name="직사각형 21">
            <a:extLst>
              <a:ext uri="{FF2B5EF4-FFF2-40B4-BE49-F238E27FC236}">
                <a16:creationId xmlns:a16="http://schemas.microsoft.com/office/drawing/2014/main" id="{C7217838-EF75-4059-B942-B011A4E9E682}"/>
              </a:ext>
            </a:extLst>
          </p:cNvPr>
          <p:cNvSpPr/>
          <p:nvPr/>
        </p:nvSpPr>
        <p:spPr>
          <a:xfrm>
            <a:off x="892885" y="6024281"/>
            <a:ext cx="4787153" cy="30396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12795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2831865" cy="523220"/>
          </a:xfrm>
          <a:prstGeom prst="rect">
            <a:avLst/>
          </a:prstGeom>
          <a:noFill/>
        </p:spPr>
        <p:txBody>
          <a:bodyPr wrap="none" rtlCol="0">
            <a:spAutoFit/>
          </a:bodyPr>
          <a:lstStyle/>
          <a:p>
            <a:r>
              <a:rPr lang="en-US" altLang="ko-KR" sz="2800" b="1" spc="-300" dirty="0">
                <a:solidFill>
                  <a:schemeClr val="accent1"/>
                </a:solidFill>
              </a:rPr>
              <a:t>Delaunay  Triangulation</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p:pic>
        <p:nvPicPr>
          <p:cNvPr id="4" name="그림 3">
            <a:extLst>
              <a:ext uri="{FF2B5EF4-FFF2-40B4-BE49-F238E27FC236}">
                <a16:creationId xmlns:a16="http://schemas.microsoft.com/office/drawing/2014/main" id="{CC3C1645-B5FF-697F-6BA6-846E14292080}"/>
              </a:ext>
            </a:extLst>
          </p:cNvPr>
          <p:cNvPicPr>
            <a:picLocks noChangeAspect="1"/>
          </p:cNvPicPr>
          <p:nvPr/>
        </p:nvPicPr>
        <p:blipFill>
          <a:blip r:embed="rId3"/>
          <a:stretch>
            <a:fillRect/>
          </a:stretch>
        </p:blipFill>
        <p:spPr>
          <a:xfrm>
            <a:off x="9136016" y="721707"/>
            <a:ext cx="2598726" cy="5975871"/>
          </a:xfrm>
          <a:prstGeom prst="rect">
            <a:avLst/>
          </a:prstGeom>
        </p:spPr>
      </p:pic>
      <p:sp>
        <p:nvSpPr>
          <p:cNvPr id="10" name="TextBox 9">
            <a:extLst>
              <a:ext uri="{FF2B5EF4-FFF2-40B4-BE49-F238E27FC236}">
                <a16:creationId xmlns:a16="http://schemas.microsoft.com/office/drawing/2014/main" id="{F1129C43-A174-50B6-BD54-FF60E3606460}"/>
              </a:ext>
            </a:extLst>
          </p:cNvPr>
          <p:cNvSpPr txBox="1"/>
          <p:nvPr/>
        </p:nvSpPr>
        <p:spPr>
          <a:xfrm>
            <a:off x="457258" y="1192806"/>
            <a:ext cx="10935955" cy="1754326"/>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n = 5: </a:t>
            </a:r>
            <a:r>
              <a:rPr lang="en-US" altLang="ko-KR" dirty="0"/>
              <a:t>accuracy of 80.7% and triangle coverage of 93.0%.</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latin typeface="+mn-ea"/>
              </a:rPr>
              <a:t>n = 10: </a:t>
            </a:r>
            <a:r>
              <a:rPr lang="en-US" altLang="ko-KR" dirty="0"/>
              <a:t>accuracy was 22.6% and the triangle coverage 81.3%. </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latin typeface="+mn-ea"/>
              </a:rPr>
              <a:t>n = 50: </a:t>
            </a:r>
            <a:r>
              <a:rPr lang="en-US" altLang="ko-KR" dirty="0"/>
              <a:t>did not produce any precisely correct triangulation, </a:t>
            </a:r>
            <a:br>
              <a:rPr lang="en-US" altLang="ko-KR" dirty="0"/>
            </a:br>
            <a:r>
              <a:rPr lang="en-US" altLang="ko-KR" dirty="0"/>
              <a:t>but obtained 52.8% triangle coverage</a:t>
            </a:r>
            <a:endParaRPr lang="en-US" altLang="ko-KR" dirty="0">
              <a:latin typeface="+mn-ea"/>
            </a:endParaRPr>
          </a:p>
        </p:txBody>
      </p:sp>
    </p:spTree>
    <p:extLst>
      <p:ext uri="{BB962C8B-B14F-4D97-AF65-F5344CB8AC3E}">
        <p14:creationId xmlns:p14="http://schemas.microsoft.com/office/powerpoint/2010/main" val="352098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3499099" cy="523220"/>
          </a:xfrm>
          <a:prstGeom prst="rect">
            <a:avLst/>
          </a:prstGeom>
          <a:noFill/>
        </p:spPr>
        <p:txBody>
          <a:bodyPr wrap="none" rtlCol="0">
            <a:spAutoFit/>
          </a:bodyPr>
          <a:lstStyle/>
          <a:p>
            <a:r>
              <a:rPr lang="en-US" altLang="ko-KR" sz="2800" b="1" spc="-300" dirty="0">
                <a:solidFill>
                  <a:schemeClr val="accent1"/>
                </a:solidFill>
              </a:rPr>
              <a:t>Traveling   Salesman  Problem</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26178" cy="307777"/>
          </a:xfrm>
          <a:prstGeom prst="rect">
            <a:avLst/>
          </a:prstGeom>
          <a:noFill/>
        </p:spPr>
        <p:txBody>
          <a:bodyPr wrap="none" rtlCol="0">
            <a:spAutoFit/>
          </a:bodyPr>
          <a:lstStyle/>
          <a:p>
            <a:r>
              <a:rPr lang="en-US" altLang="ko-KR" sz="1400">
                <a:solidFill>
                  <a:schemeClr val="accent1"/>
                </a:solidFill>
              </a:rPr>
              <a:t>Experiment</a:t>
            </a:r>
            <a:endParaRPr lang="ko-KR" altLang="en-US" sz="1400">
              <a:solidFill>
                <a:schemeClr val="accent1"/>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EDFA7B3-25BD-C4B6-40B1-A24F7024524A}"/>
                  </a:ext>
                </a:extLst>
              </p:cNvPr>
              <p:cNvSpPr txBox="1"/>
              <p:nvPr/>
            </p:nvSpPr>
            <p:spPr>
              <a:xfrm>
                <a:off x="457258" y="1192806"/>
                <a:ext cx="10935955" cy="2031325"/>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A1, A2 is suboptimal solver with </a:t>
                </a:r>
                <a14:m>
                  <m:oMath xmlns:m="http://schemas.openxmlformats.org/officeDocument/2006/math">
                    <m:r>
                      <a:rPr lang="en-US" altLang="ko-KR" b="0" i="1" smtClean="0">
                        <a:latin typeface="Cambria Math" panose="02040503050406030204" pitchFamily="18" charset="0"/>
                      </a:rPr>
                      <m:t>𝑂</m:t>
                    </m:r>
                    <m:d>
                      <m:dPr>
                        <m:ctrlPr>
                          <a:rPr lang="en-US" altLang="ko-KR" b="0" i="1" smtClean="0">
                            <a:latin typeface="Cambria Math" panose="02040503050406030204" pitchFamily="18" charset="0"/>
                          </a:rPr>
                        </m:ctrlPr>
                      </m:dPr>
                      <m:e>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𝑛</m:t>
                            </m:r>
                          </m:e>
                          <m:sup>
                            <m:r>
                              <a:rPr lang="en-US" altLang="ko-KR" b="0" i="1" smtClean="0">
                                <a:latin typeface="Cambria Math" panose="02040503050406030204" pitchFamily="18" charset="0"/>
                              </a:rPr>
                              <m:t>2</m:t>
                            </m:r>
                          </m:sup>
                        </m:sSup>
                      </m:e>
                    </m:d>
                  </m:oMath>
                </a14:m>
                <a:r>
                  <a:rPr lang="en-US" altLang="ko-KR" b="0" dirty="0">
                    <a:latin typeface="+mn-ea"/>
                  </a:rPr>
                  <a:t> that produced approximated solution</a:t>
                </a:r>
              </a:p>
              <a:p>
                <a:pPr marL="285750" indent="-285750">
                  <a:buFont typeface="Arial" panose="020B0604020202020204" pitchFamily="34" charset="0"/>
                  <a:buChar char="•"/>
                </a:pPr>
                <a:endParaRPr lang="en-US" altLang="ko-KR" b="0" dirty="0">
                  <a:latin typeface="+mn-ea"/>
                </a:endParaRPr>
              </a:p>
              <a:p>
                <a:pPr marL="285750" indent="-285750">
                  <a:buFont typeface="Arial" panose="020B0604020202020204" pitchFamily="34" charset="0"/>
                  <a:buChar char="•"/>
                </a:pPr>
                <a:r>
                  <a:rPr lang="en-US" altLang="ko-KR" dirty="0">
                    <a:latin typeface="+mn-ea"/>
                  </a:rPr>
                  <a:t>A3 is solver using ‘</a:t>
                </a:r>
                <a:r>
                  <a:rPr lang="en-US" altLang="ko-KR" dirty="0" err="1"/>
                  <a:t>christofides</a:t>
                </a:r>
                <a:r>
                  <a:rPr lang="en-US" altLang="ko-KR" dirty="0"/>
                  <a:t>’ and ‘2-opt’ </a:t>
                </a:r>
                <a:br>
                  <a:rPr lang="en-US" altLang="ko-KR" dirty="0"/>
                </a:br>
                <a:r>
                  <a:rPr lang="en-US" altLang="ko-KR" dirty="0">
                    <a:latin typeface="+mn-ea"/>
                  </a:rPr>
                  <a:t>with </a:t>
                </a:r>
                <a14:m>
                  <m:oMath xmlns:m="http://schemas.openxmlformats.org/officeDocument/2006/math">
                    <m:r>
                      <a:rPr lang="en-US" altLang="ko-KR" b="0" i="1" smtClean="0">
                        <a:latin typeface="Cambria Math" panose="02040503050406030204" pitchFamily="18" charset="0"/>
                      </a:rPr>
                      <m:t>𝑂</m:t>
                    </m:r>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𝑛</m:t>
                        </m:r>
                      </m:e>
                      <m:sup>
                        <m:r>
                          <a:rPr lang="en-US" altLang="ko-KR" b="0" i="1" smtClean="0">
                            <a:latin typeface="Cambria Math" panose="02040503050406030204" pitchFamily="18" charset="0"/>
                          </a:rPr>
                          <m:t>3</m:t>
                        </m:r>
                      </m:sup>
                    </m:sSup>
                    <m:r>
                      <a:rPr lang="en-US" altLang="ko-KR" b="0" i="1" smtClean="0">
                        <a:latin typeface="Cambria Math" panose="02040503050406030204" pitchFamily="18" charset="0"/>
                      </a:rPr>
                      <m:t>)</m:t>
                    </m:r>
                  </m:oMath>
                </a14:m>
                <a:r>
                  <a:rPr lang="en-US" altLang="ko-KR" dirty="0">
                    <a:latin typeface="+mn-ea"/>
                  </a:rPr>
                  <a:t> that produced approximated solution</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Used </a:t>
                </a:r>
                <a:r>
                  <a:rPr lang="en-US" altLang="ko-KR" b="0" i="0" dirty="0">
                    <a:solidFill>
                      <a:srgbClr val="0F0F0F"/>
                    </a:solidFill>
                    <a:effectLst/>
                    <a:latin typeface="Söhne"/>
                  </a:rPr>
                  <a:t>the beam search procedure to only consider valid tours</a:t>
                </a:r>
                <a:endParaRPr lang="en-US" altLang="ko-KR" dirty="0">
                  <a:latin typeface="+mn-ea"/>
                </a:endParaRPr>
              </a:p>
              <a:p>
                <a:pPr marL="285750" indent="-285750">
                  <a:buFont typeface="Arial" panose="020B0604020202020204" pitchFamily="34" charset="0"/>
                  <a:buChar char="•"/>
                </a:pPr>
                <a:endParaRPr lang="en-US" altLang="ko-KR" dirty="0">
                  <a:latin typeface="+mn-ea"/>
                </a:endParaRPr>
              </a:p>
            </p:txBody>
          </p:sp>
        </mc:Choice>
        <mc:Fallback xmlns="">
          <p:sp>
            <p:nvSpPr>
              <p:cNvPr id="21" name="TextBox 20">
                <a:extLst>
                  <a:ext uri="{FF2B5EF4-FFF2-40B4-BE49-F238E27FC236}">
                    <a16:creationId xmlns:a16="http://schemas.microsoft.com/office/drawing/2014/main" id="{DEDFA7B3-25BD-C4B6-40B1-A24F7024524A}"/>
                  </a:ext>
                </a:extLst>
              </p:cNvPr>
              <p:cNvSpPr txBox="1">
                <a:spLocks noRot="1" noChangeAspect="1" noMove="1" noResize="1" noEditPoints="1" noAdjustHandles="1" noChangeArrowheads="1" noChangeShapeType="1" noTextEdit="1"/>
              </p:cNvSpPr>
              <p:nvPr/>
            </p:nvSpPr>
            <p:spPr>
              <a:xfrm>
                <a:off x="457258" y="1192806"/>
                <a:ext cx="10935955" cy="2031325"/>
              </a:xfrm>
              <a:prstGeom prst="rect">
                <a:avLst/>
              </a:prstGeom>
              <a:blipFill>
                <a:blip r:embed="rId3"/>
                <a:stretch>
                  <a:fillRect l="-334" t="-1802"/>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DB32A1BD-53D2-DDA1-58D8-43CA44955ED0}"/>
              </a:ext>
            </a:extLst>
          </p:cNvPr>
          <p:cNvPicPr>
            <a:picLocks noChangeAspect="1"/>
          </p:cNvPicPr>
          <p:nvPr/>
        </p:nvPicPr>
        <p:blipFill>
          <a:blip r:embed="rId4"/>
          <a:stretch>
            <a:fillRect/>
          </a:stretch>
        </p:blipFill>
        <p:spPr>
          <a:xfrm>
            <a:off x="8758265" y="726625"/>
            <a:ext cx="3041873" cy="5665194"/>
          </a:xfrm>
          <a:prstGeom prst="rect">
            <a:avLst/>
          </a:prstGeom>
        </p:spPr>
      </p:pic>
      <p:pic>
        <p:nvPicPr>
          <p:cNvPr id="9" name="그림 8">
            <a:extLst>
              <a:ext uri="{FF2B5EF4-FFF2-40B4-BE49-F238E27FC236}">
                <a16:creationId xmlns:a16="http://schemas.microsoft.com/office/drawing/2014/main" id="{1271DF08-9520-330E-FC21-87C8C3596AA0}"/>
              </a:ext>
            </a:extLst>
          </p:cNvPr>
          <p:cNvPicPr>
            <a:picLocks noChangeAspect="1"/>
          </p:cNvPicPr>
          <p:nvPr/>
        </p:nvPicPr>
        <p:blipFill>
          <a:blip r:embed="rId5"/>
          <a:stretch>
            <a:fillRect/>
          </a:stretch>
        </p:blipFill>
        <p:spPr>
          <a:xfrm>
            <a:off x="815457" y="3263628"/>
            <a:ext cx="5690402" cy="3088694"/>
          </a:xfrm>
          <a:prstGeom prst="rect">
            <a:avLst/>
          </a:prstGeom>
        </p:spPr>
      </p:pic>
    </p:spTree>
    <p:extLst>
      <p:ext uri="{BB962C8B-B14F-4D97-AF65-F5344CB8AC3E}">
        <p14:creationId xmlns:p14="http://schemas.microsoft.com/office/powerpoint/2010/main" val="364733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526380" cy="523220"/>
          </a:xfrm>
          <a:prstGeom prst="rect">
            <a:avLst/>
          </a:prstGeom>
          <a:noFill/>
        </p:spPr>
        <p:txBody>
          <a:bodyPr wrap="none" rtlCol="0">
            <a:spAutoFit/>
          </a:bodyPr>
          <a:lstStyle/>
          <a:p>
            <a:r>
              <a:rPr lang="en-US" altLang="ko-KR" sz="2800" b="1" spc="-300">
                <a:solidFill>
                  <a:schemeClr val="accent1"/>
                </a:solidFill>
              </a:rPr>
              <a:t>Conclusions</a:t>
            </a:r>
            <a:endParaRPr lang="ko-KR" altLang="en-US" sz="2800" b="1" spc="-30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0454894-0171-1E1A-CBB1-970768B52DC7}"/>
              </a:ext>
            </a:extLst>
          </p:cNvPr>
          <p:cNvSpPr txBox="1"/>
          <p:nvPr/>
        </p:nvSpPr>
        <p:spPr>
          <a:xfrm>
            <a:off x="2235909"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1" name="TextBox 20">
            <a:extLst>
              <a:ext uri="{FF2B5EF4-FFF2-40B4-BE49-F238E27FC236}">
                <a16:creationId xmlns:a16="http://schemas.microsoft.com/office/drawing/2014/main" id="{15A4542A-93EF-F6D8-0FCA-0E92CE1BCF23}"/>
              </a:ext>
            </a:extLst>
          </p:cNvPr>
          <p:cNvSpPr txBox="1"/>
          <p:nvPr/>
        </p:nvSpPr>
        <p:spPr>
          <a:xfrm>
            <a:off x="5946562"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22" name="TextBox 21">
            <a:extLst>
              <a:ext uri="{FF2B5EF4-FFF2-40B4-BE49-F238E27FC236}">
                <a16:creationId xmlns:a16="http://schemas.microsoft.com/office/drawing/2014/main" id="{509B1A0F-2409-C589-9525-947EA3C1F374}"/>
              </a:ext>
            </a:extLst>
          </p:cNvPr>
          <p:cNvSpPr txBox="1"/>
          <p:nvPr/>
        </p:nvSpPr>
        <p:spPr>
          <a:xfrm>
            <a:off x="9657215" y="3106123"/>
            <a:ext cx="848310" cy="400110"/>
          </a:xfrm>
          <a:prstGeom prst="rect">
            <a:avLst/>
          </a:prstGeom>
          <a:noFill/>
        </p:spPr>
        <p:txBody>
          <a:bodyPr wrap="none" rtlCol="0">
            <a:spAutoFit/>
          </a:bodyPr>
          <a:lstStyle/>
          <a:p>
            <a:pPr algn="ctr"/>
            <a:r>
              <a:rPr lang="ko-KR" altLang="en-US" sz="2000" b="1">
                <a:solidFill>
                  <a:schemeClr val="bg1"/>
                </a:solidFill>
              </a:rPr>
              <a:t>이미지</a:t>
            </a:r>
          </a:p>
        </p:txBody>
      </p: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982961" cy="307777"/>
          </a:xfrm>
          <a:prstGeom prst="rect">
            <a:avLst/>
          </a:prstGeom>
          <a:noFill/>
        </p:spPr>
        <p:txBody>
          <a:bodyPr wrap="none" rtlCol="0">
            <a:spAutoFit/>
          </a:bodyPr>
          <a:lstStyle/>
          <a:p>
            <a:r>
              <a:rPr lang="en-US" altLang="ko-KR" sz="1400">
                <a:solidFill>
                  <a:schemeClr val="accent1"/>
                </a:solidFill>
              </a:rPr>
              <a:t>Conclusion</a:t>
            </a:r>
            <a:endParaRPr lang="ko-KR" altLang="en-US" sz="1400">
              <a:solidFill>
                <a:schemeClr val="accent1"/>
              </a:solidFill>
            </a:endParaRPr>
          </a:p>
        </p:txBody>
      </p:sp>
      <p:sp>
        <p:nvSpPr>
          <p:cNvPr id="2" name="TextBox 1">
            <a:extLst>
              <a:ext uri="{FF2B5EF4-FFF2-40B4-BE49-F238E27FC236}">
                <a16:creationId xmlns:a16="http://schemas.microsoft.com/office/drawing/2014/main" id="{97146E87-8132-E9F1-9F0A-1425D1BEB169}"/>
              </a:ext>
            </a:extLst>
          </p:cNvPr>
          <p:cNvSpPr txBox="1"/>
          <p:nvPr/>
        </p:nvSpPr>
        <p:spPr>
          <a:xfrm>
            <a:off x="538953" y="1434599"/>
            <a:ext cx="10448806" cy="507831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Contributions</a:t>
            </a:r>
          </a:p>
          <a:p>
            <a:pPr marL="285750" indent="-285750">
              <a:buFont typeface="Arial" panose="020B0604020202020204" pitchFamily="34" charset="0"/>
              <a:buChar char="•"/>
            </a:pPr>
            <a:endParaRPr lang="en-US" altLang="ko-KR" dirty="0">
              <a:latin typeface="+mn-ea"/>
            </a:endParaRPr>
          </a:p>
          <a:p>
            <a:r>
              <a:rPr lang="en-US" altLang="ko-KR" dirty="0">
                <a:latin typeface="+mn-ea"/>
              </a:rPr>
              <a:t>	1. Handling variable length sequences</a:t>
            </a:r>
          </a:p>
          <a:p>
            <a:endParaRPr lang="en-US" altLang="ko-KR" dirty="0">
              <a:latin typeface="+mn-ea"/>
            </a:endParaRPr>
          </a:p>
          <a:p>
            <a:r>
              <a:rPr lang="en-US" altLang="ko-KR" dirty="0">
                <a:latin typeface="+mn-ea"/>
              </a:rPr>
              <a:t>	2. End-to-end learning sequence data prediction</a:t>
            </a:r>
          </a:p>
          <a:p>
            <a:endParaRPr lang="en-US" altLang="ko-KR" dirty="0">
              <a:latin typeface="+mn-ea"/>
            </a:endParaRPr>
          </a:p>
          <a:p>
            <a:r>
              <a:rPr lang="en-US" altLang="ko-KR" dirty="0">
                <a:latin typeface="+mn-ea"/>
              </a:rPr>
              <a:t>	3. Modeling dependencies within sequences</a:t>
            </a:r>
            <a:br>
              <a:rPr lang="en-US" altLang="ko-KR" dirty="0">
                <a:latin typeface="+mn-ea"/>
              </a:rPr>
            </a:br>
            <a:endParaRPr lang="en-US" altLang="ko-KR" dirty="0">
              <a:latin typeface="+mn-ea"/>
            </a:endParaRPr>
          </a:p>
          <a:p>
            <a:pPr marL="285750" indent="-285750">
              <a:buFont typeface="Arial" panose="020B0604020202020204" pitchFamily="34" charset="0"/>
              <a:buChar char="•"/>
            </a:pPr>
            <a:r>
              <a:rPr lang="en-US" altLang="ko-KR" dirty="0">
                <a:latin typeface="+mn-ea"/>
              </a:rPr>
              <a:t>Limitations</a:t>
            </a:r>
          </a:p>
          <a:p>
            <a:pPr marL="285750" indent="-285750">
              <a:buFont typeface="Arial" panose="020B0604020202020204" pitchFamily="34" charset="0"/>
              <a:buChar char="•"/>
            </a:pPr>
            <a:endParaRPr lang="en-US" altLang="ko-KR" dirty="0">
              <a:latin typeface="+mn-ea"/>
            </a:endParaRPr>
          </a:p>
          <a:p>
            <a:r>
              <a:rPr lang="en-US" altLang="ko-KR" dirty="0">
                <a:latin typeface="+mn-ea"/>
              </a:rPr>
              <a:t>	1. Insufficient amount of training data</a:t>
            </a:r>
          </a:p>
          <a:p>
            <a:endParaRPr lang="en-US" altLang="ko-KR" dirty="0">
              <a:latin typeface="+mn-ea"/>
            </a:endParaRPr>
          </a:p>
          <a:p>
            <a:r>
              <a:rPr lang="en-US" altLang="ko-KR" dirty="0">
                <a:latin typeface="+mn-ea"/>
              </a:rPr>
              <a:t>	2. Computational cost</a:t>
            </a:r>
          </a:p>
          <a:p>
            <a:endParaRPr lang="en-US" altLang="ko-KR" dirty="0">
              <a:latin typeface="+mn-ea"/>
            </a:endParaRPr>
          </a:p>
          <a:p>
            <a:r>
              <a:rPr lang="en-US" altLang="ko-KR" dirty="0">
                <a:latin typeface="+mn-ea"/>
              </a:rPr>
              <a:t>	3. Generalization ability</a:t>
            </a:r>
          </a:p>
          <a:p>
            <a:endParaRPr lang="en-US" altLang="ko-KR" dirty="0">
              <a:latin typeface="+mn-ea"/>
            </a:endParaRP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endParaRPr lang="en-US" altLang="ko-KR" dirty="0">
              <a:latin typeface="+mn-ea"/>
            </a:endParaRPr>
          </a:p>
        </p:txBody>
      </p:sp>
    </p:spTree>
    <p:extLst>
      <p:ext uri="{BB962C8B-B14F-4D97-AF65-F5344CB8AC3E}">
        <p14:creationId xmlns:p14="http://schemas.microsoft.com/office/powerpoint/2010/main" val="230019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18EA0"/>
        </a:solidFill>
        <a:effectLst/>
      </p:bgPr>
    </p:bg>
    <p:spTree>
      <p:nvGrpSpPr>
        <p:cNvPr id="1" name=""/>
        <p:cNvGrpSpPr/>
        <p:nvPr/>
      </p:nvGrpSpPr>
      <p:grpSpPr>
        <a:xfrm>
          <a:off x="0" y="0"/>
          <a:ext cx="0" cy="0"/>
          <a:chOff x="0" y="0"/>
          <a:chExt cx="0" cy="0"/>
        </a:xfrm>
      </p:grpSpPr>
      <p:sp>
        <p:nvSpPr>
          <p:cNvPr id="229" name="TextBox 228">
            <a:extLst>
              <a:ext uri="{FF2B5EF4-FFF2-40B4-BE49-F238E27FC236}">
                <a16:creationId xmlns:a16="http://schemas.microsoft.com/office/drawing/2014/main" id="{82E972E3-5A9F-5EC8-8519-037C335D1561}"/>
              </a:ext>
            </a:extLst>
          </p:cNvPr>
          <p:cNvSpPr txBox="1"/>
          <p:nvPr/>
        </p:nvSpPr>
        <p:spPr>
          <a:xfrm flipH="1">
            <a:off x="3217368" y="2530685"/>
            <a:ext cx="5757264" cy="1323439"/>
          </a:xfrm>
          <a:prstGeom prst="rect">
            <a:avLst/>
          </a:prstGeom>
          <a:noFill/>
        </p:spPr>
        <p:txBody>
          <a:bodyPr wrap="square" rtlCol="0">
            <a:spAutoFit/>
          </a:bodyPr>
          <a:lstStyle/>
          <a:p>
            <a:pPr algn="ctr"/>
            <a:r>
              <a:rPr lang="en-US" altLang="ko-KR" sz="8000" b="1">
                <a:solidFill>
                  <a:schemeClr val="bg1"/>
                </a:solidFill>
              </a:rPr>
              <a:t>Q &amp; A</a:t>
            </a:r>
            <a:endParaRPr lang="ko-KR" altLang="en-US" sz="8000" b="1">
              <a:solidFill>
                <a:schemeClr val="bg1"/>
              </a:solidFill>
            </a:endParaRPr>
          </a:p>
        </p:txBody>
      </p:sp>
      <p:sp>
        <p:nvSpPr>
          <p:cNvPr id="2" name="직사각형 1">
            <a:extLst>
              <a:ext uri="{FF2B5EF4-FFF2-40B4-BE49-F238E27FC236}">
                <a16:creationId xmlns:a16="http://schemas.microsoft.com/office/drawing/2014/main" id="{E4E7BB20-95BC-6D5E-451C-97BDB5F96093}"/>
              </a:ext>
            </a:extLst>
          </p:cNvPr>
          <p:cNvSpPr/>
          <p:nvPr/>
        </p:nvSpPr>
        <p:spPr>
          <a:xfrm>
            <a:off x="9970265" y="6533002"/>
            <a:ext cx="2221735" cy="209321"/>
          </a:xfrm>
          <a:prstGeom prst="rect">
            <a:avLst/>
          </a:prstGeom>
          <a:solidFill>
            <a:srgbClr val="718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91534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Overview  of  the  paper</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7" y="1192807"/>
            <a:ext cx="11399797" cy="3508653"/>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Learning to predict the condition probability of an output sequence which are pointers to the input elements</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In these problems the output dictionary depends on the input length like combinatorial optimization problems belong to</a:t>
            </a:r>
            <a:r>
              <a:rPr lang="ko-KR" altLang="en-US" dirty="0">
                <a:latin typeface="+mn-ea"/>
              </a:rPr>
              <a:t> </a:t>
            </a:r>
            <a:r>
              <a:rPr lang="en-US" altLang="ko-KR" dirty="0">
                <a:latin typeface="+mn-ea"/>
              </a:rPr>
              <a:t>this</a:t>
            </a:r>
            <a:r>
              <a:rPr lang="ko-KR" altLang="en-US" dirty="0">
                <a:latin typeface="+mn-ea"/>
              </a:rPr>
              <a:t> </a:t>
            </a:r>
            <a:r>
              <a:rPr lang="en-US" altLang="ko-KR" dirty="0">
                <a:latin typeface="+mn-ea"/>
              </a:rPr>
              <a:t>class</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This model uses attention as a pointer to select a member of the input sequence as the output</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This model not only improve over Seq2Seq with input attention, but also allow us to generalize to variable size output dictionaries </a:t>
            </a:r>
          </a:p>
          <a:p>
            <a:r>
              <a:rPr lang="en-US" altLang="ko-KR" dirty="0">
                <a:latin typeface="+mn-ea"/>
              </a:rPr>
              <a:t>		</a:t>
            </a:r>
          </a:p>
          <a:p>
            <a:r>
              <a:rPr lang="en-US" altLang="ko-KR" dirty="0">
                <a:latin typeface="+mn-ea"/>
              </a:rPr>
              <a:t>		</a:t>
            </a:r>
            <a:r>
              <a:rPr lang="en-US" altLang="ko-KR" dirty="0">
                <a:solidFill>
                  <a:srgbClr val="FF0000"/>
                </a:solidFill>
                <a:latin typeface="+mn-ea"/>
              </a:rPr>
              <a:t>Pointers   -&gt;</a:t>
            </a:r>
          </a:p>
          <a:p>
            <a:pPr marL="285750" indent="-285750">
              <a:buFont typeface="Arial" panose="020B0604020202020204" pitchFamily="34" charset="0"/>
              <a:buChar char="•"/>
            </a:pPr>
            <a:endParaRPr lang="en-US" altLang="ko-KR" sz="2400" dirty="0">
              <a:latin typeface="+mn-ea"/>
            </a:endParaRP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93826" cy="307777"/>
          </a:xfrm>
          <a:prstGeom prst="rect">
            <a:avLst/>
          </a:prstGeom>
          <a:noFill/>
        </p:spPr>
        <p:txBody>
          <a:bodyPr wrap="none" rtlCol="0">
            <a:spAutoFit/>
          </a:bodyPr>
          <a:lstStyle/>
          <a:p>
            <a:r>
              <a:rPr lang="en-US" altLang="ko-KR" sz="1400">
                <a:solidFill>
                  <a:schemeClr val="accent1"/>
                </a:solidFill>
              </a:rPr>
              <a:t>Introduction</a:t>
            </a:r>
            <a:endParaRPr lang="ko-KR" altLang="en-US" sz="1400">
              <a:solidFill>
                <a:schemeClr val="accent1"/>
              </a:solidFill>
            </a:endParaRPr>
          </a:p>
        </p:txBody>
      </p:sp>
      <p:pic>
        <p:nvPicPr>
          <p:cNvPr id="10" name="그림 9">
            <a:extLst>
              <a:ext uri="{FF2B5EF4-FFF2-40B4-BE49-F238E27FC236}">
                <a16:creationId xmlns:a16="http://schemas.microsoft.com/office/drawing/2014/main" id="{1431B8C7-A2A0-E44D-0578-3A94A8F02268}"/>
              </a:ext>
            </a:extLst>
          </p:cNvPr>
          <p:cNvPicPr>
            <a:picLocks noChangeAspect="1"/>
          </p:cNvPicPr>
          <p:nvPr/>
        </p:nvPicPr>
        <p:blipFill>
          <a:blip r:embed="rId3"/>
          <a:stretch>
            <a:fillRect/>
          </a:stretch>
        </p:blipFill>
        <p:spPr>
          <a:xfrm>
            <a:off x="3514364" y="3596758"/>
            <a:ext cx="5163271" cy="3100820"/>
          </a:xfrm>
          <a:prstGeom prst="rect">
            <a:avLst/>
          </a:prstGeom>
        </p:spPr>
      </p:pic>
    </p:spTree>
    <p:extLst>
      <p:ext uri="{BB962C8B-B14F-4D97-AF65-F5344CB8AC3E}">
        <p14:creationId xmlns:p14="http://schemas.microsoft.com/office/powerpoint/2010/main" val="1793170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Introduction to Combinatorial Search Problems</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54F34F-9F55-7D4D-D21C-73A2B01702C0}"/>
                  </a:ext>
                </a:extLst>
              </p:cNvPr>
              <p:cNvSpPr txBox="1"/>
              <p:nvPr/>
            </p:nvSpPr>
            <p:spPr>
              <a:xfrm>
                <a:off x="457258" y="1192806"/>
                <a:ext cx="10835447" cy="923330"/>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Travelling Salesman Problem</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TSP: </a:t>
                </a:r>
                <a14:m>
                  <m:oMath xmlns:m="http://schemas.openxmlformats.org/officeDocument/2006/math">
                    <m:r>
                      <a:rPr lang="en-US" altLang="ko-KR" b="0" i="1" smtClean="0">
                        <a:latin typeface="Cambria Math" panose="02040503050406030204" pitchFamily="18" charset="0"/>
                      </a:rPr>
                      <m:t>𝑂</m:t>
                    </m:r>
                    <m:d>
                      <m:dPr>
                        <m:ctrlPr>
                          <a:rPr lang="en-US" altLang="ko-KR" b="0" i="1" smtClean="0">
                            <a:latin typeface="Cambria Math" panose="02040503050406030204" pitchFamily="18" charset="0"/>
                          </a:rPr>
                        </m:ctrlPr>
                      </m:dPr>
                      <m:e>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2</m:t>
                            </m:r>
                          </m:e>
                          <m:sup>
                            <m:r>
                              <a:rPr lang="en-US" altLang="ko-KR" b="0" i="1" smtClean="0">
                                <a:latin typeface="Cambria Math" panose="02040503050406030204" pitchFamily="18" charset="0"/>
                              </a:rPr>
                              <m:t>𝑛</m:t>
                            </m:r>
                          </m:sup>
                        </m:sSup>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𝑛</m:t>
                            </m:r>
                          </m:e>
                          <m:sup>
                            <m:r>
                              <a:rPr lang="en-US" altLang="ko-KR" b="0" i="1" smtClean="0">
                                <a:latin typeface="Cambria Math" panose="02040503050406030204" pitchFamily="18" charset="0"/>
                              </a:rPr>
                              <m:t>2</m:t>
                            </m:r>
                          </m:sup>
                        </m:sSup>
                      </m:e>
                    </m:d>
                    <m:r>
                      <a:rPr lang="en-US" altLang="ko-KR" b="0" i="1" smtClean="0">
                        <a:latin typeface="Cambria Math" panose="02040503050406030204" pitchFamily="18" charset="0"/>
                      </a:rPr>
                      <m:t>→</m:t>
                    </m:r>
                    <m:r>
                      <a:rPr lang="en-US" altLang="ko-KR" b="0" i="1" smtClean="0">
                        <a:latin typeface="Cambria Math" panose="02040503050406030204" pitchFamily="18" charset="0"/>
                      </a:rPr>
                      <m:t>𝑂</m:t>
                    </m:r>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𝑛</m:t>
                        </m:r>
                      </m:e>
                      <m:sup>
                        <m:r>
                          <a:rPr lang="en-US" altLang="ko-KR" b="0" i="1" smtClean="0">
                            <a:latin typeface="Cambria Math" panose="02040503050406030204" pitchFamily="18" charset="0"/>
                          </a:rPr>
                          <m:t>2</m:t>
                        </m:r>
                      </m:sup>
                    </m:sSup>
                    <m:r>
                      <a:rPr lang="en-US" altLang="ko-KR" b="0" i="1" smtClean="0">
                        <a:latin typeface="Cambria Math" panose="02040503050406030204" pitchFamily="18" charset="0"/>
                      </a:rPr>
                      <m:t>)</m:t>
                    </m:r>
                  </m:oMath>
                </a14:m>
                <a:endParaRPr lang="en-US" altLang="ko-KR" dirty="0">
                  <a:latin typeface="+mn-ea"/>
                </a:endParaRPr>
              </a:p>
            </p:txBody>
          </p:sp>
        </mc:Choice>
        <mc:Fallback xmlns="">
          <p:sp>
            <p:nvSpPr>
              <p:cNvPr id="8" name="TextBox 7">
                <a:extLst>
                  <a:ext uri="{FF2B5EF4-FFF2-40B4-BE49-F238E27FC236}">
                    <a16:creationId xmlns:a16="http://schemas.microsoft.com/office/drawing/2014/main" id="{CF54F34F-9F55-7D4D-D21C-73A2B01702C0}"/>
                  </a:ext>
                </a:extLst>
              </p:cNvPr>
              <p:cNvSpPr txBox="1">
                <a:spLocks noRot="1" noChangeAspect="1" noMove="1" noResize="1" noEditPoints="1" noAdjustHandles="1" noChangeArrowheads="1" noChangeShapeType="1" noTextEdit="1"/>
              </p:cNvSpPr>
              <p:nvPr/>
            </p:nvSpPr>
            <p:spPr>
              <a:xfrm>
                <a:off x="457258" y="1192806"/>
                <a:ext cx="10835447" cy="923330"/>
              </a:xfrm>
              <a:prstGeom prst="rect">
                <a:avLst/>
              </a:prstGeom>
              <a:blipFill>
                <a:blip r:embed="rId3"/>
                <a:stretch>
                  <a:fillRect l="-338" t="-3974" b="-9934"/>
                </a:stretch>
              </a:blipFill>
            </p:spPr>
            <p:txBody>
              <a:bodyPr/>
              <a:lstStyle/>
              <a:p>
                <a:r>
                  <a:rPr lang="ko-KR" altLang="en-US">
                    <a:noFill/>
                  </a:rPr>
                  <a:t> </a:t>
                </a:r>
              </a:p>
            </p:txBody>
          </p:sp>
        </mc:Fallback>
      </mc:AlternateContent>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93826" cy="307777"/>
          </a:xfrm>
          <a:prstGeom prst="rect">
            <a:avLst/>
          </a:prstGeom>
          <a:noFill/>
        </p:spPr>
        <p:txBody>
          <a:bodyPr wrap="none" rtlCol="0">
            <a:spAutoFit/>
          </a:bodyPr>
          <a:lstStyle/>
          <a:p>
            <a:r>
              <a:rPr lang="en-US" altLang="ko-KR" sz="1400">
                <a:solidFill>
                  <a:schemeClr val="accent1"/>
                </a:solidFill>
              </a:rPr>
              <a:t>Introduction</a:t>
            </a:r>
            <a:endParaRPr lang="ko-KR" altLang="en-US" sz="1400">
              <a:solidFill>
                <a:schemeClr val="accent1"/>
              </a:solidFill>
            </a:endParaRPr>
          </a:p>
        </p:txBody>
      </p:sp>
      <p:sp>
        <p:nvSpPr>
          <p:cNvPr id="9" name="직사각형 8">
            <a:extLst>
              <a:ext uri="{FF2B5EF4-FFF2-40B4-BE49-F238E27FC236}">
                <a16:creationId xmlns:a16="http://schemas.microsoft.com/office/drawing/2014/main" id="{7620A43C-B7D8-5699-AC3D-0D4D3E20469C}"/>
              </a:ext>
            </a:extLst>
          </p:cNvPr>
          <p:cNvSpPr/>
          <p:nvPr/>
        </p:nvSpPr>
        <p:spPr>
          <a:xfrm>
            <a:off x="344191" y="2827285"/>
            <a:ext cx="11503618" cy="372573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a:t>
            </a:r>
            <a:endParaRPr lang="ko-KR" altLang="en-US"/>
          </a:p>
        </p:txBody>
      </p:sp>
      <p:pic>
        <p:nvPicPr>
          <p:cNvPr id="12" name="그림 11">
            <a:extLst>
              <a:ext uri="{FF2B5EF4-FFF2-40B4-BE49-F238E27FC236}">
                <a16:creationId xmlns:a16="http://schemas.microsoft.com/office/drawing/2014/main" id="{4D3C5BB2-4983-8808-3A40-ED39389A586D}"/>
              </a:ext>
            </a:extLst>
          </p:cNvPr>
          <p:cNvPicPr>
            <a:picLocks noChangeAspect="1"/>
          </p:cNvPicPr>
          <p:nvPr/>
        </p:nvPicPr>
        <p:blipFill>
          <a:blip r:embed="rId4"/>
          <a:stretch>
            <a:fillRect/>
          </a:stretch>
        </p:blipFill>
        <p:spPr>
          <a:xfrm>
            <a:off x="3962416" y="2892677"/>
            <a:ext cx="4267168" cy="3660339"/>
          </a:xfrm>
          <a:prstGeom prst="rect">
            <a:avLst/>
          </a:prstGeom>
        </p:spPr>
      </p:pic>
    </p:spTree>
    <p:extLst>
      <p:ext uri="{BB962C8B-B14F-4D97-AF65-F5344CB8AC3E}">
        <p14:creationId xmlns:p14="http://schemas.microsoft.com/office/powerpoint/2010/main" val="181164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Introduction to Combinatorial Search Problems</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8" y="1192806"/>
            <a:ext cx="10835447" cy="1200329"/>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Delaunay Triangulation</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Delaunay triangulation is to connect points in such a way that no point is inside the circumcircle (the circle passing through the three vertices) of any triangle formed by the points.</a:t>
            </a: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93826" cy="307777"/>
          </a:xfrm>
          <a:prstGeom prst="rect">
            <a:avLst/>
          </a:prstGeom>
          <a:noFill/>
        </p:spPr>
        <p:txBody>
          <a:bodyPr wrap="none" rtlCol="0">
            <a:spAutoFit/>
          </a:bodyPr>
          <a:lstStyle/>
          <a:p>
            <a:r>
              <a:rPr lang="en-US" altLang="ko-KR" sz="1400">
                <a:solidFill>
                  <a:schemeClr val="accent1"/>
                </a:solidFill>
              </a:rPr>
              <a:t>Introduction</a:t>
            </a:r>
            <a:endParaRPr lang="ko-KR" altLang="en-US" sz="1400">
              <a:solidFill>
                <a:schemeClr val="accent1"/>
              </a:solidFill>
            </a:endParaRPr>
          </a:p>
        </p:txBody>
      </p:sp>
      <p:sp>
        <p:nvSpPr>
          <p:cNvPr id="9" name="직사각형 8">
            <a:extLst>
              <a:ext uri="{FF2B5EF4-FFF2-40B4-BE49-F238E27FC236}">
                <a16:creationId xmlns:a16="http://schemas.microsoft.com/office/drawing/2014/main" id="{7620A43C-B7D8-5699-AC3D-0D4D3E20469C}"/>
              </a:ext>
            </a:extLst>
          </p:cNvPr>
          <p:cNvSpPr/>
          <p:nvPr/>
        </p:nvSpPr>
        <p:spPr>
          <a:xfrm>
            <a:off x="344191" y="2827285"/>
            <a:ext cx="11503618" cy="372573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a:t>
            </a:r>
            <a:endParaRPr lang="ko-KR" altLang="en-US"/>
          </a:p>
        </p:txBody>
      </p:sp>
      <p:pic>
        <p:nvPicPr>
          <p:cNvPr id="4" name="그림 3">
            <a:extLst>
              <a:ext uri="{FF2B5EF4-FFF2-40B4-BE49-F238E27FC236}">
                <a16:creationId xmlns:a16="http://schemas.microsoft.com/office/drawing/2014/main" id="{5CC87D54-A13A-4DB6-2E35-62E8CF82895E}"/>
              </a:ext>
            </a:extLst>
          </p:cNvPr>
          <p:cNvPicPr>
            <a:picLocks noChangeAspect="1"/>
          </p:cNvPicPr>
          <p:nvPr/>
        </p:nvPicPr>
        <p:blipFill>
          <a:blip r:embed="rId3"/>
          <a:stretch>
            <a:fillRect/>
          </a:stretch>
        </p:blipFill>
        <p:spPr>
          <a:xfrm>
            <a:off x="3805497" y="2928183"/>
            <a:ext cx="4737762" cy="3579113"/>
          </a:xfrm>
          <a:prstGeom prst="rect">
            <a:avLst/>
          </a:prstGeom>
        </p:spPr>
      </p:pic>
    </p:spTree>
    <p:extLst>
      <p:ext uri="{BB962C8B-B14F-4D97-AF65-F5344CB8AC3E}">
        <p14:creationId xmlns:p14="http://schemas.microsoft.com/office/powerpoint/2010/main" val="3903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Introduction to Combinatorial Search Problems</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8" y="1192806"/>
            <a:ext cx="10835447" cy="2308324"/>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Convex Hull: Border that contains every of point and the shape of border is convex</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r>
              <a:rPr lang="en-US" altLang="ko-KR" dirty="0">
                <a:latin typeface="+mn-ea"/>
              </a:rPr>
              <a:t>Output depends on the length of the input, so we can’t use normal </a:t>
            </a:r>
            <a:r>
              <a:rPr lang="en-US" altLang="ko-KR" dirty="0" err="1">
                <a:latin typeface="+mn-ea"/>
              </a:rPr>
              <a:t>softmax</a:t>
            </a:r>
            <a:r>
              <a:rPr lang="en-US" altLang="ko-KR" dirty="0">
                <a:latin typeface="+mn-ea"/>
              </a:rPr>
              <a:t> to put variable length of input to model.</a:t>
            </a: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endParaRPr lang="en-US" altLang="ko-KR" dirty="0">
              <a:latin typeface="+mn-ea"/>
            </a:endParaRPr>
          </a:p>
          <a:p>
            <a:pPr marL="285750" indent="-285750">
              <a:buFont typeface="Arial" panose="020B0604020202020204" pitchFamily="34" charset="0"/>
              <a:buChar char="•"/>
            </a:pPr>
            <a:endParaRPr lang="en-US" altLang="ko-KR" dirty="0">
              <a:latin typeface="+mn-ea"/>
            </a:endParaRPr>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093826" cy="307777"/>
          </a:xfrm>
          <a:prstGeom prst="rect">
            <a:avLst/>
          </a:prstGeom>
          <a:noFill/>
        </p:spPr>
        <p:txBody>
          <a:bodyPr wrap="none" rtlCol="0">
            <a:spAutoFit/>
          </a:bodyPr>
          <a:lstStyle/>
          <a:p>
            <a:r>
              <a:rPr lang="en-US" altLang="ko-KR" sz="1400">
                <a:solidFill>
                  <a:schemeClr val="accent1"/>
                </a:solidFill>
              </a:rPr>
              <a:t>Introduction</a:t>
            </a:r>
            <a:endParaRPr lang="ko-KR" altLang="en-US" sz="1400">
              <a:solidFill>
                <a:schemeClr val="accent1"/>
              </a:solidFill>
            </a:endParaRPr>
          </a:p>
        </p:txBody>
      </p:sp>
      <p:sp>
        <p:nvSpPr>
          <p:cNvPr id="9" name="직사각형 8">
            <a:extLst>
              <a:ext uri="{FF2B5EF4-FFF2-40B4-BE49-F238E27FC236}">
                <a16:creationId xmlns:a16="http://schemas.microsoft.com/office/drawing/2014/main" id="{7620A43C-B7D8-5699-AC3D-0D4D3E20469C}"/>
              </a:ext>
            </a:extLst>
          </p:cNvPr>
          <p:cNvSpPr/>
          <p:nvPr/>
        </p:nvSpPr>
        <p:spPr>
          <a:xfrm>
            <a:off x="344191" y="2827285"/>
            <a:ext cx="11503618" cy="372573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a:latin typeface="TimesNewRomanPS-ItalicMT"/>
              </a:rPr>
              <a:t>Although, there has been</a:t>
            </a:r>
          </a:p>
          <a:p>
            <a:pPr algn="l"/>
            <a:r>
              <a:rPr lang="en-US" altLang="ko-KR" sz="1800" b="0" i="1" u="none" strike="noStrike" baseline="0">
                <a:latin typeface="TimesNewRomanPS-ItalicMT"/>
              </a:rPr>
              <a:t>temporal aspect of data into consideration</a:t>
            </a:r>
            <a:endParaRPr lang="ko-KR" altLang="en-US"/>
          </a:p>
        </p:txBody>
      </p:sp>
      <p:pic>
        <p:nvPicPr>
          <p:cNvPr id="10" name="그림 9">
            <a:extLst>
              <a:ext uri="{FF2B5EF4-FFF2-40B4-BE49-F238E27FC236}">
                <a16:creationId xmlns:a16="http://schemas.microsoft.com/office/drawing/2014/main" id="{34B43646-FC61-6E9A-847B-534D49B4C0C7}"/>
              </a:ext>
            </a:extLst>
          </p:cNvPr>
          <p:cNvPicPr>
            <a:picLocks noChangeAspect="1"/>
          </p:cNvPicPr>
          <p:nvPr/>
        </p:nvPicPr>
        <p:blipFill>
          <a:blip r:embed="rId3"/>
          <a:stretch>
            <a:fillRect/>
          </a:stretch>
        </p:blipFill>
        <p:spPr>
          <a:xfrm>
            <a:off x="3836714" y="2895560"/>
            <a:ext cx="4824965" cy="3657456"/>
          </a:xfrm>
          <a:prstGeom prst="rect">
            <a:avLst/>
          </a:prstGeom>
        </p:spPr>
      </p:pic>
    </p:spTree>
    <p:extLst>
      <p:ext uri="{BB962C8B-B14F-4D97-AF65-F5344CB8AC3E}">
        <p14:creationId xmlns:p14="http://schemas.microsoft.com/office/powerpoint/2010/main" val="57825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Problem of  Seq2Seq  with  Attention</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8" name="TextBox 7">
            <a:extLst>
              <a:ext uri="{FF2B5EF4-FFF2-40B4-BE49-F238E27FC236}">
                <a16:creationId xmlns:a16="http://schemas.microsoft.com/office/drawing/2014/main" id="{CF54F34F-9F55-7D4D-D21C-73A2B01702C0}"/>
              </a:ext>
            </a:extLst>
          </p:cNvPr>
          <p:cNvSpPr txBox="1"/>
          <p:nvPr/>
        </p:nvSpPr>
        <p:spPr>
          <a:xfrm>
            <a:off x="457258" y="1192806"/>
            <a:ext cx="10835447" cy="1200329"/>
          </a:xfrm>
          <a:prstGeom prst="rect">
            <a:avLst/>
          </a:prstGeom>
        </p:spPr>
        <p:txBody>
          <a:bodyPr wrap="square" rtlCol="0">
            <a:spAutoFit/>
          </a:bodyPr>
          <a:lstStyle/>
          <a:p>
            <a:pPr marL="285750" indent="-285750">
              <a:buFont typeface="Arial" panose="020B0604020202020204" pitchFamily="34" charset="0"/>
              <a:buChar char="•"/>
            </a:pPr>
            <a:r>
              <a:rPr lang="en-US" altLang="ko-KR" dirty="0"/>
              <a:t>RNN can handle various size of input</a:t>
            </a:r>
          </a:p>
          <a:p>
            <a:pPr marL="285750" indent="-285750">
              <a:buFont typeface="Arial" panose="020B0604020202020204" pitchFamily="34" charset="0"/>
              <a:buChar char="•"/>
            </a:pPr>
            <a:endParaRPr lang="en-US" altLang="ko-KR" dirty="0"/>
          </a:p>
          <a:p>
            <a:pPr marL="285750" indent="-285750">
              <a:buFont typeface="Arial" panose="020B0604020202020204" pitchFamily="34" charset="0"/>
              <a:buChar char="•"/>
            </a:pPr>
            <a:r>
              <a:rPr lang="en-US" altLang="ko-KR" dirty="0"/>
              <a:t>But </a:t>
            </a:r>
            <a:r>
              <a:rPr lang="en-US" altLang="ko-KR" dirty="0" err="1"/>
              <a:t>Softmax</a:t>
            </a:r>
            <a:r>
              <a:rPr lang="en-US" altLang="ko-KR" dirty="0"/>
              <a:t> cannot handle various size of input</a:t>
            </a:r>
          </a:p>
          <a:p>
            <a:pPr marL="285750" indent="-285750">
              <a:buFont typeface="Arial" panose="020B0604020202020204" pitchFamily="34" charset="0"/>
              <a:buChar char="•"/>
            </a:pPr>
            <a:endParaRPr lang="en-US" altLang="ko-KR" dirty="0"/>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1528560" cy="307777"/>
          </a:xfrm>
          <a:prstGeom prst="rect">
            <a:avLst/>
          </a:prstGeom>
          <a:noFill/>
        </p:spPr>
        <p:txBody>
          <a:bodyPr wrap="none" rtlCol="0">
            <a:spAutoFit/>
          </a:bodyPr>
          <a:lstStyle/>
          <a:p>
            <a:r>
              <a:rPr lang="en-US" altLang="ko-KR" sz="1400" dirty="0">
                <a:solidFill>
                  <a:schemeClr val="accent1"/>
                </a:solidFill>
              </a:rPr>
              <a:t>Problem statemen</a:t>
            </a:r>
            <a:endParaRPr lang="ko-KR" altLang="en-US" sz="1400" dirty="0">
              <a:solidFill>
                <a:schemeClr val="accent1"/>
              </a:solidFill>
            </a:endParaRPr>
          </a:p>
        </p:txBody>
      </p:sp>
      <mc:AlternateContent xmlns:mc="http://schemas.openxmlformats.org/markup-compatibility/2006" xmlns:a14="http://schemas.microsoft.com/office/drawing/2010/main">
        <mc:Choice Requires="a14">
          <p:sp>
            <p:nvSpPr>
              <p:cNvPr id="2" name="직사각형 1">
                <a:extLst>
                  <a:ext uri="{FF2B5EF4-FFF2-40B4-BE49-F238E27FC236}">
                    <a16:creationId xmlns:a16="http://schemas.microsoft.com/office/drawing/2014/main" id="{E9DBDA5F-6AE6-6A73-8878-7BE276A1CD4A}"/>
                  </a:ext>
                </a:extLst>
              </p:cNvPr>
              <p:cNvSpPr/>
              <p:nvPr/>
            </p:nvSpPr>
            <p:spPr>
              <a:xfrm>
                <a:off x="344191" y="2971847"/>
                <a:ext cx="11503618" cy="372573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𝑃</m:t>
                      </m:r>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1 </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2</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3</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4</m:t>
                          </m:r>
                        </m:sub>
                      </m:sSub>
                    </m:oMath>
                  </m:oMathPara>
                </a14:m>
                <a:endParaRPr lang="ko-KR" altLang="en-US" sz="1800" dirty="0"/>
              </a:p>
            </p:txBody>
          </p:sp>
        </mc:Choice>
        <mc:Fallback xmlns="">
          <p:sp>
            <p:nvSpPr>
              <p:cNvPr id="2" name="직사각형 1">
                <a:extLst>
                  <a:ext uri="{FF2B5EF4-FFF2-40B4-BE49-F238E27FC236}">
                    <a16:creationId xmlns:a16="http://schemas.microsoft.com/office/drawing/2014/main" id="{E9DBDA5F-6AE6-6A73-8878-7BE276A1CD4A}"/>
                  </a:ext>
                </a:extLst>
              </p:cNvPr>
              <p:cNvSpPr>
                <a:spLocks noRot="1" noChangeAspect="1" noMove="1" noResize="1" noEditPoints="1" noAdjustHandles="1" noChangeArrowheads="1" noChangeShapeType="1" noTextEdit="1"/>
              </p:cNvSpPr>
              <p:nvPr/>
            </p:nvSpPr>
            <p:spPr>
              <a:xfrm>
                <a:off x="344191" y="2971847"/>
                <a:ext cx="11503618" cy="3725731"/>
              </a:xfrm>
              <a:prstGeom prst="rect">
                <a:avLst/>
              </a:prstGeom>
              <a:blipFill>
                <a:blip r:embed="rId3"/>
                <a:stretch>
                  <a:fillRect/>
                </a:stretch>
              </a:blipFill>
              <a:ln>
                <a:solidFill>
                  <a:schemeClr val="bg1">
                    <a:lumMod val="75000"/>
                  </a:schemeClr>
                </a:solidFill>
              </a:ln>
            </p:spPr>
            <p:txBody>
              <a:bodyPr/>
              <a:lstStyle/>
              <a:p>
                <a:r>
                  <a:rPr lang="ko-KR" altLang="en-US">
                    <a:noFill/>
                  </a:rPr>
                  <a:t> </a:t>
                </a:r>
              </a:p>
            </p:txBody>
          </p:sp>
        </mc:Fallback>
      </mc:AlternateContent>
      <p:pic>
        <p:nvPicPr>
          <p:cNvPr id="10" name="그림 9">
            <a:extLst>
              <a:ext uri="{FF2B5EF4-FFF2-40B4-BE49-F238E27FC236}">
                <a16:creationId xmlns:a16="http://schemas.microsoft.com/office/drawing/2014/main" id="{11D31619-EE55-72D5-6010-30F9EED58BA4}"/>
              </a:ext>
            </a:extLst>
          </p:cNvPr>
          <p:cNvPicPr>
            <a:picLocks noChangeAspect="1"/>
          </p:cNvPicPr>
          <p:nvPr/>
        </p:nvPicPr>
        <p:blipFill>
          <a:blip r:embed="rId4"/>
          <a:stretch>
            <a:fillRect/>
          </a:stretch>
        </p:blipFill>
        <p:spPr>
          <a:xfrm>
            <a:off x="4590850" y="3109553"/>
            <a:ext cx="3113959" cy="3367689"/>
          </a:xfrm>
          <a:prstGeom prst="rect">
            <a:avLst/>
          </a:prstGeom>
        </p:spPr>
      </p:pic>
      <p:pic>
        <p:nvPicPr>
          <p:cNvPr id="21" name="그림 20">
            <a:extLst>
              <a:ext uri="{FF2B5EF4-FFF2-40B4-BE49-F238E27FC236}">
                <a16:creationId xmlns:a16="http://schemas.microsoft.com/office/drawing/2014/main" id="{7EF8940A-C25E-5BC2-C504-A1E84CDB6C22}"/>
              </a:ext>
            </a:extLst>
          </p:cNvPr>
          <p:cNvPicPr>
            <a:picLocks noChangeAspect="1"/>
          </p:cNvPicPr>
          <p:nvPr/>
        </p:nvPicPr>
        <p:blipFill>
          <a:blip r:embed="rId5"/>
          <a:stretch>
            <a:fillRect/>
          </a:stretch>
        </p:blipFill>
        <p:spPr>
          <a:xfrm>
            <a:off x="2389443" y="3236850"/>
            <a:ext cx="1985983" cy="295398"/>
          </a:xfrm>
          <a:prstGeom prst="rect">
            <a:avLst/>
          </a:prstGeom>
        </p:spPr>
      </p:pic>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A52FBF9E-DBC0-F023-3AED-059EE298EDD4}"/>
                  </a:ext>
                </a:extLst>
              </p:cNvPr>
              <p:cNvSpPr txBox="1"/>
              <p:nvPr/>
            </p:nvSpPr>
            <p:spPr>
              <a:xfrm>
                <a:off x="461508" y="2977104"/>
                <a:ext cx="6124470" cy="2054986"/>
              </a:xfrm>
              <a:prstGeom prst="rect">
                <a:avLst/>
              </a:prstGeom>
              <a:noFill/>
            </p:spPr>
            <p:txBody>
              <a:bodyPr wrap="square">
                <a:spAutoFit/>
              </a:bodyPr>
              <a:lstStyle/>
              <a:p>
                <a:endParaRPr lang="en-US" altLang="ko-KR" b="0" i="1" dirty="0">
                  <a:latin typeface="Cambria Math" panose="02040503050406030204" pitchFamily="18" charset="0"/>
                </a:endParaRPr>
              </a:p>
              <a:p>
                <a:endParaRPr lang="en-US" altLang="ko-KR"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𝑃</m:t>
                      </m:r>
                      <m:r>
                        <a:rPr lang="en-US" altLang="ko-KR" b="0" i="1" smtClean="0">
                          <a:latin typeface="Cambria Math" panose="02040503050406030204" pitchFamily="18" charset="0"/>
                        </a:rPr>
                        <m:t>:</m:t>
                      </m:r>
                      <m:r>
                        <a:rPr lang="en-US" altLang="ko-KR" b="0" i="1" smtClean="0">
                          <a:latin typeface="Cambria Math" panose="02040503050406030204" pitchFamily="18" charset="0"/>
                        </a:rPr>
                        <m:t>𝑖𝑛𝑝𝑢𝑡</m:t>
                      </m:r>
                      <m:r>
                        <a:rPr lang="en-US" altLang="ko-KR" b="0" i="1" smtClean="0">
                          <a:latin typeface="Cambria Math" panose="02040503050406030204" pitchFamily="18" charset="0"/>
                        </a:rPr>
                        <m:t> </m:t>
                      </m:r>
                      <m:sSup>
                        <m:sSupPr>
                          <m:ctrlPr>
                            <a:rPr lang="en-US" altLang="ko-KR" b="0" i="1" smtClean="0">
                              <a:latin typeface="Cambria Math" panose="02040503050406030204" pitchFamily="18" charset="0"/>
                            </a:rPr>
                          </m:ctrlPr>
                        </m:sSupPr>
                        <m:e>
                          <m:r>
                            <a:rPr lang="en-US" altLang="ko-KR" b="0" i="1" smtClean="0">
                              <a:latin typeface="Cambria Math" panose="02040503050406030204" pitchFamily="18" charset="0"/>
                            </a:rPr>
                            <m:t>𝐶</m:t>
                          </m:r>
                        </m:e>
                        <m:sup>
                          <m:r>
                            <a:rPr lang="en-US" altLang="ko-KR" b="0" i="1" smtClean="0">
                              <a:latin typeface="Cambria Math" panose="02040503050406030204" pitchFamily="18" charset="0"/>
                            </a:rPr>
                            <m:t>𝑝</m:t>
                          </m:r>
                        </m:sup>
                      </m:sSup>
                      <m:r>
                        <a:rPr lang="en-US" altLang="ko-KR" b="0" i="1" smtClean="0">
                          <a:latin typeface="Cambria Math" panose="02040503050406030204" pitchFamily="18" charset="0"/>
                        </a:rPr>
                        <m:t>:</m:t>
                      </m:r>
                      <m:r>
                        <a:rPr lang="en-US" altLang="ko-KR" b="0" i="1" smtClean="0">
                          <a:latin typeface="Cambria Math" panose="02040503050406030204" pitchFamily="18" charset="0"/>
                        </a:rPr>
                        <m:t>𝑜𝑢𝑡𝑝𝑢𝑡</m:t>
                      </m:r>
                    </m:oMath>
                  </m:oMathPara>
                </a14:m>
                <a:endParaRPr lang="en-US" altLang="ko-KR" b="0" dirty="0"/>
              </a:p>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𝑚</m:t>
                      </m:r>
                      <m:d>
                        <m:dPr>
                          <m:ctrlPr>
                            <a:rPr lang="en-US" altLang="ko-KR" b="0" i="1" smtClean="0">
                              <a:latin typeface="Cambria Math" panose="02040503050406030204" pitchFamily="18" charset="0"/>
                            </a:rPr>
                          </m:ctrlPr>
                        </m:dPr>
                        <m:e>
                          <m:r>
                            <a:rPr lang="en-US" altLang="ko-KR" b="0" i="1" smtClean="0">
                              <a:latin typeface="Cambria Math" panose="02040503050406030204" pitchFamily="18" charset="0"/>
                            </a:rPr>
                            <m:t>𝑃</m:t>
                          </m:r>
                        </m:e>
                      </m:d>
                      <m:r>
                        <a:rPr lang="en-US" altLang="ko-KR" b="0" i="1" smtClean="0">
                          <a:latin typeface="Cambria Math" panose="02040503050406030204" pitchFamily="18" charset="0"/>
                        </a:rPr>
                        <m:t>:</m:t>
                      </m:r>
                      <m:r>
                        <a:rPr lang="en-US" altLang="ko-KR" b="0" i="1" smtClean="0">
                          <a:latin typeface="Cambria Math" panose="02040503050406030204" pitchFamily="18" charset="0"/>
                        </a:rPr>
                        <m:t>𝑙𝑒𝑛𝑔𝑡h</m:t>
                      </m:r>
                      <m:r>
                        <a:rPr lang="en-US" altLang="ko-KR" b="0" i="1" smtClean="0">
                          <a:latin typeface="Cambria Math" panose="02040503050406030204" pitchFamily="18" charset="0"/>
                        </a:rPr>
                        <m:t> </m:t>
                      </m:r>
                      <m:r>
                        <a:rPr lang="en-US" altLang="ko-KR" b="0" i="1" smtClean="0">
                          <a:latin typeface="Cambria Math" panose="02040503050406030204" pitchFamily="18" charset="0"/>
                        </a:rPr>
                        <m:t>𝑜𝑓</m:t>
                      </m:r>
                      <m:r>
                        <a:rPr lang="en-US" altLang="ko-KR" b="0" i="1" smtClean="0">
                          <a:latin typeface="Cambria Math" panose="02040503050406030204" pitchFamily="18" charset="0"/>
                        </a:rPr>
                        <m:t> </m:t>
                      </m:r>
                      <m:r>
                        <a:rPr lang="en-US" altLang="ko-KR" b="0" i="1" smtClean="0">
                          <a:latin typeface="Cambria Math" panose="02040503050406030204" pitchFamily="18" charset="0"/>
                        </a:rPr>
                        <m:t>𝑜𝑢𝑡𝑝𝑢𝑡</m:t>
                      </m:r>
                    </m:oMath>
                  </m:oMathPara>
                </a14:m>
                <a:endParaRPr lang="en-US" altLang="ko-KR" b="0" dirty="0"/>
              </a:p>
              <a:p>
                <a:pPr/>
                <a14:m>
                  <m:oMathPara xmlns:m="http://schemas.openxmlformats.org/officeDocument/2006/math">
                    <m:oMathParaPr>
                      <m:jc m:val="centerGroup"/>
                    </m:oMathParaPr>
                    <m:oMath xmlns:m="http://schemas.openxmlformats.org/officeDocument/2006/math">
                      <m:r>
                        <m:rPr>
                          <m:nor/>
                        </m:rPr>
                        <a:rPr lang="en-US" altLang="ko-KR" dirty="0">
                          <a:solidFill>
                            <a:srgbClr val="374151"/>
                          </a:solidFill>
                          <a:latin typeface="Söhne"/>
                        </a:rPr>
                        <m:t>θ</m:t>
                      </m:r>
                      <m:r>
                        <m:rPr>
                          <m:nor/>
                        </m:rPr>
                        <a:rPr lang="en-US" altLang="ko-KR" b="0" i="0" dirty="0" smtClean="0">
                          <a:solidFill>
                            <a:srgbClr val="374151"/>
                          </a:solidFill>
                          <a:latin typeface="Söhne"/>
                        </a:rPr>
                        <m:t>:</m:t>
                      </m:r>
                      <m:r>
                        <a:rPr lang="en-US" altLang="ko-KR" b="0" i="1" dirty="0" smtClean="0">
                          <a:solidFill>
                            <a:srgbClr val="374151"/>
                          </a:solidFill>
                          <a:latin typeface="Cambria Math" panose="02040503050406030204" pitchFamily="18" charset="0"/>
                        </a:rPr>
                        <m:t> </m:t>
                      </m:r>
                      <m:r>
                        <a:rPr lang="en-US" altLang="ko-KR" b="0" i="1" smtClean="0">
                          <a:latin typeface="Cambria Math" panose="02040503050406030204" pitchFamily="18" charset="0"/>
                        </a:rPr>
                        <m:t>𝑝𝑎𝑟𝑎𝑚𝑒𝑡𝑒𝑟𝑠</m:t>
                      </m:r>
                    </m:oMath>
                  </m:oMathPara>
                </a14:m>
                <a:endParaRPr lang="en-US" altLang="ko-KR" b="0" dirty="0"/>
              </a:p>
              <a:p>
                <a:endParaRPr lang="en-US" altLang="ko-KR" b="0" dirty="0"/>
              </a:p>
              <a:p>
                <a:endParaRPr lang="en-US" altLang="ko-KR" b="0" dirty="0"/>
              </a:p>
            </p:txBody>
          </p:sp>
        </mc:Choice>
        <mc:Fallback>
          <p:sp>
            <p:nvSpPr>
              <p:cNvPr id="23" name="TextBox 22">
                <a:extLst>
                  <a:ext uri="{FF2B5EF4-FFF2-40B4-BE49-F238E27FC236}">
                    <a16:creationId xmlns:a16="http://schemas.microsoft.com/office/drawing/2014/main" id="{A52FBF9E-DBC0-F023-3AED-059EE298EDD4}"/>
                  </a:ext>
                </a:extLst>
              </p:cNvPr>
              <p:cNvSpPr txBox="1">
                <a:spLocks noRot="1" noChangeAspect="1" noMove="1" noResize="1" noEditPoints="1" noAdjustHandles="1" noChangeArrowheads="1" noChangeShapeType="1" noTextEdit="1"/>
              </p:cNvSpPr>
              <p:nvPr/>
            </p:nvSpPr>
            <p:spPr>
              <a:xfrm>
                <a:off x="461508" y="2977104"/>
                <a:ext cx="6124470" cy="2054986"/>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A9E8BE10-A3AA-7D19-BCF6-D46A31DADD70}"/>
                  </a:ext>
                </a:extLst>
              </p:cNvPr>
              <p:cNvSpPr txBox="1"/>
              <p:nvPr/>
            </p:nvSpPr>
            <p:spPr>
              <a:xfrm>
                <a:off x="5609515" y="4415401"/>
                <a:ext cx="6797710" cy="307777"/>
              </a:xfrm>
              <a:prstGeom prst="rect">
                <a:avLst/>
              </a:prstGeom>
              <a:noFill/>
            </p:spPr>
            <p:txBody>
              <a:bodyPr wrap="square">
                <a:spAutoFit/>
              </a:bodyPr>
              <a:lstStyle/>
              <a:p>
                <a14:m>
                  <m:oMath xmlns:m="http://schemas.openxmlformats.org/officeDocument/2006/math">
                    <m:sSup>
                      <m:sSupPr>
                        <m:ctrlPr>
                          <a:rPr lang="en-US" altLang="ko-KR" sz="1400" b="0" i="1" smtClean="0">
                            <a:latin typeface="Cambria Math" panose="02040503050406030204" pitchFamily="18" charset="0"/>
                          </a:rPr>
                        </m:ctrlPr>
                      </m:sSupPr>
                      <m:e>
                        <m:r>
                          <a:rPr lang="en-US" altLang="ko-KR" sz="1400" b="0" i="1" smtClean="0">
                            <a:latin typeface="Cambria Math" panose="02040503050406030204" pitchFamily="18" charset="0"/>
                          </a:rPr>
                          <m:t>𝐶</m:t>
                        </m:r>
                      </m:e>
                      <m:sup>
                        <m:r>
                          <a:rPr lang="en-US" altLang="ko-KR" sz="1400" b="0" i="1" smtClean="0">
                            <a:latin typeface="Cambria Math" panose="02040503050406030204" pitchFamily="18" charset="0"/>
                          </a:rPr>
                          <m:t>𝑃</m:t>
                        </m:r>
                      </m:sup>
                    </m:sSup>
                  </m:oMath>
                </a14:m>
                <a:r>
                  <a:rPr lang="en-US" altLang="ko-KR" sz="1400" dirty="0"/>
                  <a:t>:</a:t>
                </a:r>
                <a:endParaRPr lang="ko-KR" altLang="en-US" sz="1400" dirty="0"/>
              </a:p>
            </p:txBody>
          </p:sp>
        </mc:Choice>
        <mc:Fallback>
          <p:sp>
            <p:nvSpPr>
              <p:cNvPr id="29" name="TextBox 28">
                <a:extLst>
                  <a:ext uri="{FF2B5EF4-FFF2-40B4-BE49-F238E27FC236}">
                    <a16:creationId xmlns:a16="http://schemas.microsoft.com/office/drawing/2014/main" id="{A9E8BE10-A3AA-7D19-BCF6-D46A31DADD70}"/>
                  </a:ext>
                </a:extLst>
              </p:cNvPr>
              <p:cNvSpPr txBox="1">
                <a:spLocks noRot="1" noChangeAspect="1" noMove="1" noResize="1" noEditPoints="1" noAdjustHandles="1" noChangeArrowheads="1" noChangeShapeType="1" noTextEdit="1"/>
              </p:cNvSpPr>
              <p:nvPr/>
            </p:nvSpPr>
            <p:spPr>
              <a:xfrm>
                <a:off x="5609515" y="4415401"/>
                <a:ext cx="6797710" cy="307777"/>
              </a:xfrm>
              <a:prstGeom prst="rect">
                <a:avLst/>
              </a:prstGeom>
              <a:blipFill>
                <a:blip r:embed="rId7"/>
                <a:stretch>
                  <a:fillRect b="-21569"/>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2CC1B0AC-FE6C-14D4-789E-4DD6BD93E126}"/>
                  </a:ext>
                </a:extLst>
              </p:cNvPr>
              <p:cNvSpPr txBox="1"/>
              <p:nvPr/>
            </p:nvSpPr>
            <p:spPr>
              <a:xfrm>
                <a:off x="1974206" y="5875970"/>
                <a:ext cx="679771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rPr>
                        <m:t>𝑃</m:t>
                      </m:r>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1 </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2</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3</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𝑃</m:t>
                          </m:r>
                        </m:e>
                        <m:sub>
                          <m:r>
                            <a:rPr lang="en-US" altLang="ko-KR" sz="1400" b="0" i="1" smtClean="0">
                              <a:latin typeface="Cambria Math" panose="02040503050406030204" pitchFamily="18" charset="0"/>
                            </a:rPr>
                            <m:t>4</m:t>
                          </m:r>
                        </m:sub>
                      </m:sSub>
                    </m:oMath>
                  </m:oMathPara>
                </a14:m>
                <a:endParaRPr lang="ko-KR" altLang="en-US" sz="1400" dirty="0"/>
              </a:p>
            </p:txBody>
          </p:sp>
        </mc:Choice>
        <mc:Fallback>
          <p:sp>
            <p:nvSpPr>
              <p:cNvPr id="30" name="TextBox 29">
                <a:extLst>
                  <a:ext uri="{FF2B5EF4-FFF2-40B4-BE49-F238E27FC236}">
                    <a16:creationId xmlns:a16="http://schemas.microsoft.com/office/drawing/2014/main" id="{2CC1B0AC-FE6C-14D4-789E-4DD6BD93E126}"/>
                  </a:ext>
                </a:extLst>
              </p:cNvPr>
              <p:cNvSpPr txBox="1">
                <a:spLocks noRot="1" noChangeAspect="1" noMove="1" noResize="1" noEditPoints="1" noAdjustHandles="1" noChangeArrowheads="1" noChangeShapeType="1" noTextEdit="1"/>
              </p:cNvSpPr>
              <p:nvPr/>
            </p:nvSpPr>
            <p:spPr>
              <a:xfrm>
                <a:off x="1974206" y="5875970"/>
                <a:ext cx="6797710" cy="307777"/>
              </a:xfrm>
              <a:prstGeom prst="rect">
                <a:avLst/>
              </a:prstGeom>
              <a:blipFill>
                <a:blip r:embed="rId8"/>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919849E5-4850-C34A-63AD-12460B184411}"/>
                  </a:ext>
                </a:extLst>
              </p:cNvPr>
              <p:cNvSpPr txBox="1"/>
              <p:nvPr/>
            </p:nvSpPr>
            <p:spPr>
              <a:xfrm>
                <a:off x="2730359" y="4004597"/>
                <a:ext cx="822522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𝐶</m:t>
                          </m:r>
                        </m:e>
                        <m:sub>
                          <m:r>
                            <a:rPr lang="en-US" altLang="ko-KR" sz="1400" b="0" i="1" smtClean="0">
                              <a:latin typeface="Cambria Math" panose="02040503050406030204" pitchFamily="18" charset="0"/>
                            </a:rPr>
                            <m:t>1</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𝐶</m:t>
                          </m:r>
                        </m:e>
                        <m:sub>
                          <m:r>
                            <a:rPr lang="en-US" altLang="ko-KR" sz="1400" b="0" i="1" smtClean="0">
                              <a:latin typeface="Cambria Math" panose="02040503050406030204" pitchFamily="18" charset="0"/>
                            </a:rPr>
                            <m:t>2 </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𝐶</m:t>
                          </m:r>
                        </m:e>
                        <m:sub>
                          <m:r>
                            <a:rPr lang="en-US" altLang="ko-KR" sz="1400" b="0" i="1" smtClean="0">
                              <a:latin typeface="Cambria Math" panose="02040503050406030204" pitchFamily="18" charset="0"/>
                            </a:rPr>
                            <m:t>3</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𝐶</m:t>
                          </m:r>
                        </m:e>
                        <m:sub>
                          <m:r>
                            <a:rPr lang="en-US" altLang="ko-KR" sz="1400" b="0" i="1" smtClean="0">
                              <a:latin typeface="Cambria Math" panose="02040503050406030204" pitchFamily="18" charset="0"/>
                            </a:rPr>
                            <m:t>4</m:t>
                          </m:r>
                        </m:sub>
                      </m:sSub>
                      <m:r>
                        <a:rPr lang="en-US" altLang="ko-KR" sz="1400" b="0" i="1" smtClean="0">
                          <a:latin typeface="Cambria Math" panose="02040503050406030204" pitchFamily="18" charset="0"/>
                        </a:rPr>
                        <m:t> </m:t>
                      </m:r>
                      <m:sSub>
                        <m:sSubPr>
                          <m:ctrlPr>
                            <a:rPr lang="en-US" altLang="ko-KR" sz="1400" b="0" i="1" smtClean="0">
                              <a:latin typeface="Cambria Math" panose="02040503050406030204" pitchFamily="18" charset="0"/>
                            </a:rPr>
                          </m:ctrlPr>
                        </m:sSubPr>
                        <m:e>
                          <m:r>
                            <a:rPr lang="en-US" altLang="ko-KR" sz="1400" b="0" i="1" smtClean="0">
                              <a:latin typeface="Cambria Math" panose="02040503050406030204" pitchFamily="18" charset="0"/>
                            </a:rPr>
                            <m:t>  </m:t>
                          </m:r>
                          <m:r>
                            <a:rPr lang="en-US" altLang="ko-KR" sz="1400" b="0" i="1" smtClean="0">
                              <a:latin typeface="Cambria Math" panose="02040503050406030204" pitchFamily="18" charset="0"/>
                            </a:rPr>
                            <m:t>𝐶</m:t>
                          </m:r>
                        </m:e>
                        <m:sub>
                          <m:r>
                            <a:rPr lang="en-US" altLang="ko-KR" sz="1400" b="0" i="1" smtClean="0">
                              <a:latin typeface="Cambria Math" panose="02040503050406030204" pitchFamily="18" charset="0"/>
                            </a:rPr>
                            <m:t>5</m:t>
                          </m:r>
                        </m:sub>
                      </m:sSub>
                    </m:oMath>
                  </m:oMathPara>
                </a14:m>
                <a:endParaRPr lang="ko-KR" altLang="en-US" sz="1400" dirty="0"/>
              </a:p>
            </p:txBody>
          </p:sp>
        </mc:Choice>
        <mc:Fallback>
          <p:sp>
            <p:nvSpPr>
              <p:cNvPr id="37" name="TextBox 36">
                <a:extLst>
                  <a:ext uri="{FF2B5EF4-FFF2-40B4-BE49-F238E27FC236}">
                    <a16:creationId xmlns:a16="http://schemas.microsoft.com/office/drawing/2014/main" id="{919849E5-4850-C34A-63AD-12460B184411}"/>
                  </a:ext>
                </a:extLst>
              </p:cNvPr>
              <p:cNvSpPr txBox="1">
                <a:spLocks noRot="1" noChangeAspect="1" noMove="1" noResize="1" noEditPoints="1" noAdjustHandles="1" noChangeArrowheads="1" noChangeShapeType="1" noTextEdit="1"/>
              </p:cNvSpPr>
              <p:nvPr/>
            </p:nvSpPr>
            <p:spPr>
              <a:xfrm>
                <a:off x="2730359" y="4004597"/>
                <a:ext cx="8225229" cy="307777"/>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B1E6F838-99D0-6FA7-FBDB-D84A7DCAA2B0}"/>
                  </a:ext>
                </a:extLst>
              </p:cNvPr>
              <p:cNvSpPr txBox="1"/>
              <p:nvPr/>
            </p:nvSpPr>
            <p:spPr>
              <a:xfrm>
                <a:off x="1339942" y="4973482"/>
                <a:ext cx="6800192" cy="3745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𝑖</m:t>
                      </m:r>
                    </m:oMath>
                  </m:oMathPara>
                </a14:m>
                <a:endParaRPr lang="ko-KR" altLang="en-US" dirty="0"/>
              </a:p>
            </p:txBody>
          </p:sp>
        </mc:Choice>
        <mc:Fallback>
          <p:sp>
            <p:nvSpPr>
              <p:cNvPr id="39" name="TextBox 38">
                <a:extLst>
                  <a:ext uri="{FF2B5EF4-FFF2-40B4-BE49-F238E27FC236}">
                    <a16:creationId xmlns:a16="http://schemas.microsoft.com/office/drawing/2014/main" id="{B1E6F838-99D0-6FA7-FBDB-D84A7DCAA2B0}"/>
                  </a:ext>
                </a:extLst>
              </p:cNvPr>
              <p:cNvSpPr txBox="1">
                <a:spLocks noRot="1" noChangeAspect="1" noMove="1" noResize="1" noEditPoints="1" noAdjustHandles="1" noChangeArrowheads="1" noChangeShapeType="1" noTextEdit="1"/>
              </p:cNvSpPr>
              <p:nvPr/>
            </p:nvSpPr>
            <p:spPr>
              <a:xfrm>
                <a:off x="1339942" y="4973482"/>
                <a:ext cx="6800192" cy="374526"/>
              </a:xfrm>
              <a:prstGeom prst="rect">
                <a:avLst/>
              </a:prstGeom>
              <a:blipFill>
                <a:blip r:embed="rId10"/>
                <a:stretch>
                  <a:fillRect/>
                </a:stretch>
              </a:blipFill>
            </p:spPr>
            <p:txBody>
              <a:bodyPr/>
              <a:lstStyle/>
              <a:p>
                <a:r>
                  <a:rPr lang="ko-KR" altLang="en-US">
                    <a:noFill/>
                  </a:rPr>
                  <a:t> </a:t>
                </a:r>
              </a:p>
            </p:txBody>
          </p:sp>
        </mc:Fallback>
      </mc:AlternateContent>
      <p:sp>
        <p:nvSpPr>
          <p:cNvPr id="4" name="TextBox 3">
            <a:extLst>
              <a:ext uri="{FF2B5EF4-FFF2-40B4-BE49-F238E27FC236}">
                <a16:creationId xmlns:a16="http://schemas.microsoft.com/office/drawing/2014/main" id="{3C6F2CA6-8C57-ADE9-F389-C157CC7CCA72}"/>
              </a:ext>
            </a:extLst>
          </p:cNvPr>
          <p:cNvSpPr txBox="1"/>
          <p:nvPr/>
        </p:nvSpPr>
        <p:spPr>
          <a:xfrm>
            <a:off x="8288491" y="4601435"/>
            <a:ext cx="1166660" cy="369332"/>
          </a:xfrm>
          <a:prstGeom prst="rect">
            <a:avLst/>
          </a:prstGeom>
          <a:noFill/>
        </p:spPr>
        <p:txBody>
          <a:bodyPr wrap="square" rtlCol="0">
            <a:spAutoFit/>
          </a:bodyPr>
          <a:lstStyle/>
          <a:p>
            <a:r>
              <a:rPr lang="en-US" altLang="ko-KR" dirty="0" err="1">
                <a:solidFill>
                  <a:srgbClr val="FF0000"/>
                </a:solidFill>
              </a:rPr>
              <a:t>Softmax</a:t>
            </a:r>
            <a:endParaRPr lang="ko-KR" altLang="en-US" dirty="0">
              <a:solidFill>
                <a:srgbClr val="FF0000"/>
              </a:solidFill>
            </a:endParaRPr>
          </a:p>
        </p:txBody>
      </p:sp>
      <p:cxnSp>
        <p:nvCxnSpPr>
          <p:cNvPr id="11" name="직선 화살표 연결선 10">
            <a:extLst>
              <a:ext uri="{FF2B5EF4-FFF2-40B4-BE49-F238E27FC236}">
                <a16:creationId xmlns:a16="http://schemas.microsoft.com/office/drawing/2014/main" id="{AC33E6BB-C35D-F5CD-75CE-7CE3AF953E6F}"/>
              </a:ext>
            </a:extLst>
          </p:cNvPr>
          <p:cNvCxnSpPr>
            <a:cxnSpLocks/>
            <a:endCxn id="10" idx="3"/>
          </p:cNvCxnSpPr>
          <p:nvPr/>
        </p:nvCxnSpPr>
        <p:spPr>
          <a:xfrm flipH="1">
            <a:off x="7704809" y="4784723"/>
            <a:ext cx="536193" cy="8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674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C19AFB6-D9D8-FC2C-E8DB-A5E1F65AFDDF}"/>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cxnSp>
        <p:nvCxnSpPr>
          <p:cNvPr id="10" name="직선 연결선 9">
            <a:extLst>
              <a:ext uri="{FF2B5EF4-FFF2-40B4-BE49-F238E27FC236}">
                <a16:creationId xmlns:a16="http://schemas.microsoft.com/office/drawing/2014/main" id="{888FA65C-0BE9-9BD4-E94A-3A8F8A911F7B}"/>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822511-5484-F0EC-F460-117E68232F34}"/>
              </a:ext>
            </a:extLst>
          </p:cNvPr>
          <p:cNvSpPr txBox="1"/>
          <p:nvPr/>
        </p:nvSpPr>
        <p:spPr>
          <a:xfrm>
            <a:off x="144378" y="41361"/>
            <a:ext cx="800604" cy="307777"/>
          </a:xfrm>
          <a:prstGeom prst="rect">
            <a:avLst/>
          </a:prstGeom>
          <a:noFill/>
        </p:spPr>
        <p:txBody>
          <a:bodyPr wrap="none" rtlCol="0">
            <a:spAutoFit/>
          </a:bodyPr>
          <a:lstStyle/>
          <a:p>
            <a:r>
              <a:rPr lang="en-US" altLang="ko-KR" sz="1400">
                <a:solidFill>
                  <a:schemeClr val="accent1"/>
                </a:solidFill>
              </a:rPr>
              <a:t>Key Idea</a:t>
            </a:r>
            <a:endParaRPr lang="ko-KR" altLang="en-US" sz="1400">
              <a:solidFill>
                <a:schemeClr val="accent1"/>
              </a:solidFill>
            </a:endParaRPr>
          </a:p>
        </p:txBody>
      </p:sp>
      <p:sp>
        <p:nvSpPr>
          <p:cNvPr id="8" name="TextBox 7">
            <a:extLst>
              <a:ext uri="{FF2B5EF4-FFF2-40B4-BE49-F238E27FC236}">
                <a16:creationId xmlns:a16="http://schemas.microsoft.com/office/drawing/2014/main" id="{F555424C-F3C8-15F6-71E1-50C1180A9809}"/>
              </a:ext>
            </a:extLst>
          </p:cNvPr>
          <p:cNvSpPr txBox="1"/>
          <p:nvPr/>
        </p:nvSpPr>
        <p:spPr>
          <a:xfrm>
            <a:off x="391862" y="581191"/>
            <a:ext cx="10013379" cy="523220"/>
          </a:xfrm>
          <a:prstGeom prst="rect">
            <a:avLst/>
          </a:prstGeom>
          <a:noFill/>
        </p:spPr>
        <p:txBody>
          <a:bodyPr wrap="square" rtlCol="0">
            <a:spAutoFit/>
          </a:bodyPr>
          <a:lstStyle/>
          <a:p>
            <a:r>
              <a:rPr lang="en-US" altLang="ko-KR" sz="2800" b="1" spc="-300" dirty="0">
                <a:solidFill>
                  <a:schemeClr val="accent1"/>
                </a:solidFill>
              </a:rPr>
              <a:t>Pointers  to  the  elements  of  the  input  sequence</a:t>
            </a:r>
            <a:endParaRPr lang="ko-KR" altLang="en-US" sz="2800" b="1" spc="-300" dirty="0">
              <a:solidFill>
                <a:schemeClr val="accent1"/>
              </a:solidFill>
            </a:endParaRPr>
          </a:p>
        </p:txBody>
      </p:sp>
      <mc:AlternateContent xmlns:mc="http://schemas.openxmlformats.org/markup-compatibility/2006" xmlns:a14="http://schemas.microsoft.com/office/drawing/2010/main">
        <mc:Choice Requires="a14">
          <p:sp>
            <p:nvSpPr>
              <p:cNvPr id="13" name="직사각형 12">
                <a:extLst>
                  <a:ext uri="{FF2B5EF4-FFF2-40B4-BE49-F238E27FC236}">
                    <a16:creationId xmlns:a16="http://schemas.microsoft.com/office/drawing/2014/main" id="{96474EA1-2588-FA23-75FE-30D285BC0E31}"/>
                  </a:ext>
                </a:extLst>
              </p:cNvPr>
              <p:cNvSpPr/>
              <p:nvPr/>
            </p:nvSpPr>
            <p:spPr>
              <a:xfrm>
                <a:off x="344191" y="2971847"/>
                <a:ext cx="11503618" cy="3725731"/>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altLang="ko-KR" sz="1800" b="0" i="1" smtClean="0">
                          <a:latin typeface="Cambria Math" panose="02040503050406030204" pitchFamily="18" charset="0"/>
                        </a:rPr>
                        <m:t>𝑃</m:t>
                      </m:r>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1 </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2</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3</m:t>
                          </m:r>
                        </m:sub>
                      </m:sSub>
                      <m:r>
                        <a:rPr lang="en-US" altLang="ko-KR" sz="1800" b="0" i="1" smtClean="0">
                          <a:latin typeface="Cambria Math" panose="02040503050406030204" pitchFamily="18" charset="0"/>
                        </a:rPr>
                        <m:t> </m:t>
                      </m:r>
                      <m:sSub>
                        <m:sSubPr>
                          <m:ctrlPr>
                            <a:rPr lang="en-US" altLang="ko-KR" sz="1800" b="0" i="1" smtClean="0">
                              <a:latin typeface="Cambria Math" panose="02040503050406030204" pitchFamily="18" charset="0"/>
                            </a:rPr>
                          </m:ctrlPr>
                        </m:sSubPr>
                        <m:e>
                          <m:r>
                            <a:rPr lang="en-US" altLang="ko-KR" sz="1800" b="0" i="1" smtClean="0">
                              <a:latin typeface="Cambria Math" panose="02040503050406030204" pitchFamily="18" charset="0"/>
                            </a:rPr>
                            <m:t>  </m:t>
                          </m:r>
                          <m:r>
                            <a:rPr lang="en-US" altLang="ko-KR" sz="1800" b="0" i="1" smtClean="0">
                              <a:latin typeface="Cambria Math" panose="02040503050406030204" pitchFamily="18" charset="0"/>
                            </a:rPr>
                            <m:t>𝑃</m:t>
                          </m:r>
                        </m:e>
                        <m:sub>
                          <m:r>
                            <a:rPr lang="en-US" altLang="ko-KR" sz="1800" b="0" i="1" smtClean="0">
                              <a:latin typeface="Cambria Math" panose="02040503050406030204" pitchFamily="18" charset="0"/>
                            </a:rPr>
                            <m:t>4</m:t>
                          </m:r>
                        </m:sub>
                      </m:sSub>
                    </m:oMath>
                  </m:oMathPara>
                </a14:m>
                <a:endParaRPr lang="ko-KR" altLang="en-US" sz="1800" dirty="0"/>
              </a:p>
            </p:txBody>
          </p:sp>
        </mc:Choice>
        <mc:Fallback xmlns="">
          <p:sp>
            <p:nvSpPr>
              <p:cNvPr id="13" name="직사각형 12">
                <a:extLst>
                  <a:ext uri="{FF2B5EF4-FFF2-40B4-BE49-F238E27FC236}">
                    <a16:creationId xmlns:a16="http://schemas.microsoft.com/office/drawing/2014/main" id="{96474EA1-2588-FA23-75FE-30D285BC0E31}"/>
                  </a:ext>
                </a:extLst>
              </p:cNvPr>
              <p:cNvSpPr>
                <a:spLocks noRot="1" noChangeAspect="1" noMove="1" noResize="1" noEditPoints="1" noAdjustHandles="1" noChangeArrowheads="1" noChangeShapeType="1" noTextEdit="1"/>
              </p:cNvSpPr>
              <p:nvPr/>
            </p:nvSpPr>
            <p:spPr>
              <a:xfrm>
                <a:off x="344191" y="2971847"/>
                <a:ext cx="11503618" cy="3725731"/>
              </a:xfrm>
              <a:prstGeom prst="rect">
                <a:avLst/>
              </a:prstGeom>
              <a:blipFill>
                <a:blip r:embed="rId3"/>
                <a:stretch>
                  <a:fillRect/>
                </a:stretch>
              </a:blipFill>
              <a:ln>
                <a:solidFill>
                  <a:schemeClr val="bg1">
                    <a:lumMod val="75000"/>
                  </a:schemeClr>
                </a:solidFill>
              </a:ln>
            </p:spPr>
            <p:txBody>
              <a:bodyPr/>
              <a:lstStyle/>
              <a:p>
                <a:r>
                  <a:rPr lang="ko-KR" altLang="en-US">
                    <a:noFill/>
                  </a:rPr>
                  <a:t> </a:t>
                </a:r>
              </a:p>
            </p:txBody>
          </p:sp>
        </mc:Fallback>
      </mc:AlternateContent>
      <p:pic>
        <p:nvPicPr>
          <p:cNvPr id="14" name="그림 13">
            <a:extLst>
              <a:ext uri="{FF2B5EF4-FFF2-40B4-BE49-F238E27FC236}">
                <a16:creationId xmlns:a16="http://schemas.microsoft.com/office/drawing/2014/main" id="{CBA142A5-9D6F-F01C-8486-DBD806D2E8F3}"/>
              </a:ext>
            </a:extLst>
          </p:cNvPr>
          <p:cNvPicPr>
            <a:picLocks noChangeAspect="1"/>
          </p:cNvPicPr>
          <p:nvPr/>
        </p:nvPicPr>
        <p:blipFill>
          <a:blip r:embed="rId4"/>
          <a:stretch>
            <a:fillRect/>
          </a:stretch>
        </p:blipFill>
        <p:spPr>
          <a:xfrm>
            <a:off x="5398551" y="3223826"/>
            <a:ext cx="4203239" cy="3221771"/>
          </a:xfrm>
          <a:prstGeom prst="rect">
            <a:avLst/>
          </a:prstGeom>
        </p:spPr>
      </p:pic>
      <p:pic>
        <p:nvPicPr>
          <p:cNvPr id="15" name="그림 14">
            <a:extLst>
              <a:ext uri="{FF2B5EF4-FFF2-40B4-BE49-F238E27FC236}">
                <a16:creationId xmlns:a16="http://schemas.microsoft.com/office/drawing/2014/main" id="{8777D1F5-D165-225E-DA03-503F5CFF3266}"/>
              </a:ext>
            </a:extLst>
          </p:cNvPr>
          <p:cNvPicPr>
            <a:picLocks noChangeAspect="1"/>
          </p:cNvPicPr>
          <p:nvPr/>
        </p:nvPicPr>
        <p:blipFill>
          <a:blip r:embed="rId5"/>
          <a:stretch>
            <a:fillRect/>
          </a:stretch>
        </p:blipFill>
        <p:spPr>
          <a:xfrm>
            <a:off x="3024995" y="3880162"/>
            <a:ext cx="2462302" cy="1909097"/>
          </a:xfrm>
          <a:prstGeom prst="rect">
            <a:avLst/>
          </a:prstGeom>
        </p:spPr>
      </p:pic>
      <p:sp>
        <p:nvSpPr>
          <p:cNvPr id="18" name="TextBox 17">
            <a:extLst>
              <a:ext uri="{FF2B5EF4-FFF2-40B4-BE49-F238E27FC236}">
                <a16:creationId xmlns:a16="http://schemas.microsoft.com/office/drawing/2014/main" id="{A5BAF5C7-07E1-F6F4-D1DF-EC52F2750A67}"/>
              </a:ext>
            </a:extLst>
          </p:cNvPr>
          <p:cNvSpPr txBox="1"/>
          <p:nvPr/>
        </p:nvSpPr>
        <p:spPr>
          <a:xfrm>
            <a:off x="457258" y="1192806"/>
            <a:ext cx="10835447" cy="923330"/>
          </a:xfrm>
          <a:prstGeom prst="rect">
            <a:avLst/>
          </a:prstGeom>
        </p:spPr>
        <p:txBody>
          <a:bodyPr wrap="square" rtlCol="0">
            <a:spAutoFit/>
          </a:bodyPr>
          <a:lstStyle/>
          <a:p>
            <a:pPr marL="285750" indent="-285750">
              <a:buFont typeface="Arial" panose="020B0604020202020204" pitchFamily="34" charset="0"/>
              <a:buChar char="•"/>
            </a:pPr>
            <a:r>
              <a:rPr lang="en-US" altLang="ko-KR" b="0" i="0" dirty="0">
                <a:solidFill>
                  <a:srgbClr val="0F0F0F"/>
                </a:solidFill>
                <a:effectLst/>
                <a:latin typeface="Söhne"/>
              </a:rPr>
              <a:t>Convert the input sequence to a code that is fed to the generating network</a:t>
            </a:r>
          </a:p>
          <a:p>
            <a:pPr marL="285750" indent="-285750">
              <a:buFont typeface="Arial" panose="020B0604020202020204" pitchFamily="34" charset="0"/>
              <a:buChar char="•"/>
            </a:pPr>
            <a:endParaRPr lang="en-US" altLang="ko-KR" dirty="0">
              <a:solidFill>
                <a:srgbClr val="0F0F0F"/>
              </a:solidFill>
              <a:latin typeface="Söhne"/>
            </a:endParaRPr>
          </a:p>
          <a:p>
            <a:pPr marL="285750" indent="-285750">
              <a:buFont typeface="Arial" panose="020B0604020202020204" pitchFamily="34" charset="0"/>
              <a:buChar char="•"/>
            </a:pPr>
            <a:r>
              <a:rPr lang="en-US" altLang="ko-KR" dirty="0"/>
              <a:t>Generating network produces a vector pointing directly to the input indices</a:t>
            </a:r>
          </a:p>
        </p:txBody>
      </p:sp>
      <p:pic>
        <p:nvPicPr>
          <p:cNvPr id="20" name="그림 19">
            <a:extLst>
              <a:ext uri="{FF2B5EF4-FFF2-40B4-BE49-F238E27FC236}">
                <a16:creationId xmlns:a16="http://schemas.microsoft.com/office/drawing/2014/main" id="{70DA9BD2-2F56-AB7D-9924-2C3FB0835C82}"/>
              </a:ext>
            </a:extLst>
          </p:cNvPr>
          <p:cNvPicPr>
            <a:picLocks noChangeAspect="1"/>
          </p:cNvPicPr>
          <p:nvPr/>
        </p:nvPicPr>
        <p:blipFill>
          <a:blip r:embed="rId6"/>
          <a:stretch>
            <a:fillRect/>
          </a:stretch>
        </p:blipFill>
        <p:spPr>
          <a:xfrm>
            <a:off x="7157346" y="6445597"/>
            <a:ext cx="504895" cy="181000"/>
          </a:xfrm>
          <a:prstGeom prst="rect">
            <a:avLst/>
          </a:prstGeom>
        </p:spPr>
      </p:pic>
    </p:spTree>
    <p:extLst>
      <p:ext uri="{BB962C8B-B14F-4D97-AF65-F5344CB8AC3E}">
        <p14:creationId xmlns:p14="http://schemas.microsoft.com/office/powerpoint/2010/main" val="169624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168781" cy="523220"/>
          </a:xfrm>
          <a:prstGeom prst="rect">
            <a:avLst/>
          </a:prstGeom>
          <a:noFill/>
        </p:spPr>
        <p:txBody>
          <a:bodyPr wrap="none" rtlCol="0">
            <a:spAutoFit/>
          </a:bodyPr>
          <a:lstStyle/>
          <a:p>
            <a:r>
              <a:rPr lang="en-US" altLang="ko-KR" sz="2800" b="1" spc="-300" dirty="0">
                <a:solidFill>
                  <a:schemeClr val="accent1"/>
                </a:solidFill>
              </a:rPr>
              <a:t>Encoder</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99DA29-1384-39BB-7DB7-C16773391BF8}"/>
                  </a:ext>
                </a:extLst>
              </p:cNvPr>
              <p:cNvSpPr txBox="1"/>
              <p:nvPr/>
            </p:nvSpPr>
            <p:spPr>
              <a:xfrm>
                <a:off x="457258" y="1192806"/>
                <a:ext cx="10935955" cy="100476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Input: </a:t>
                </a:r>
                <a14:m>
                  <m:oMath xmlns:m="http://schemas.openxmlformats.org/officeDocument/2006/math">
                    <m:r>
                      <m:rPr>
                        <m:sty m:val="p"/>
                      </m:rPr>
                      <a:rPr lang="en-US" altLang="ko-KR">
                        <a:latin typeface="Cambria Math" panose="02040503050406030204" pitchFamily="18" charset="0"/>
                      </a:rPr>
                      <m:t>P</m:t>
                    </m:r>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𝑛</m:t>
                            </m:r>
                          </m:sub>
                        </m:sSub>
                      </m:e>
                    </m:d>
                  </m:oMath>
                </a14:m>
                <a:endParaRPr lang="en-US" altLang="ko-KR" b="0" dirty="0">
                  <a:latin typeface="+mn-ea"/>
                </a:endParaRPr>
              </a:p>
              <a:p>
                <a:pPr marL="285750" indent="-285750">
                  <a:buFont typeface="Arial" panose="020B0604020202020204" pitchFamily="34" charset="0"/>
                  <a:buChar char="•"/>
                </a:pPr>
                <a:r>
                  <a:rPr lang="en-US" altLang="ko-KR" dirty="0">
                    <a:latin typeface="+mn-ea"/>
                  </a:rPr>
                  <a:t>Output: </a:t>
                </a:r>
                <a14:m>
                  <m:oMath xmlns:m="http://schemas.openxmlformats.org/officeDocument/2006/math">
                    <m:sSup>
                      <m:sSupPr>
                        <m:ctrlPr>
                          <a:rPr lang="en-US" altLang="ko-KR" b="0" i="1" smtClean="0">
                            <a:latin typeface="Cambria Math" panose="02040503050406030204" pitchFamily="18" charset="0"/>
                          </a:rPr>
                        </m:ctrlPr>
                      </m:sSupPr>
                      <m:e>
                        <m:r>
                          <m:rPr>
                            <m:sty m:val="p"/>
                          </m:rPr>
                          <a:rPr lang="en-US" altLang="ko-KR" b="0" i="0" smtClean="0">
                            <a:latin typeface="Cambria Math" panose="02040503050406030204" pitchFamily="18" charset="0"/>
                          </a:rPr>
                          <m:t>C</m:t>
                        </m:r>
                      </m:e>
                      <m:sup>
                        <m:r>
                          <m:rPr>
                            <m:sty m:val="p"/>
                          </m:rPr>
                          <a:rPr lang="en-US" altLang="ko-KR" b="0" i="0" smtClean="0">
                            <a:latin typeface="Cambria Math" panose="02040503050406030204" pitchFamily="18" charset="0"/>
                          </a:rPr>
                          <m:t>P</m:t>
                        </m:r>
                      </m:sup>
                    </m:sSup>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𝑚</m:t>
                            </m:r>
                            <m:r>
                              <a:rPr lang="en-US" altLang="ko-KR" b="0" i="1" smtClean="0">
                                <a:latin typeface="Cambria Math" panose="02040503050406030204" pitchFamily="18" charset="0"/>
                              </a:rPr>
                              <m:t>(</m:t>
                            </m:r>
                            <m:r>
                              <a:rPr lang="en-US" altLang="ko-KR" b="0" i="1" smtClean="0">
                                <a:latin typeface="Cambria Math" panose="02040503050406030204" pitchFamily="18" charset="0"/>
                              </a:rPr>
                              <m:t>𝑃</m:t>
                            </m:r>
                            <m:r>
                              <a:rPr lang="en-US" altLang="ko-KR" b="0" i="1" smtClean="0">
                                <a:latin typeface="Cambria Math" panose="02040503050406030204" pitchFamily="18" charset="0"/>
                              </a:rPr>
                              <m:t>)</m:t>
                            </m:r>
                          </m:sub>
                        </m:sSub>
                      </m:e>
                    </m:d>
                  </m:oMath>
                </a14:m>
                <a:endParaRPr lang="en-US" altLang="ko-KR" dirty="0">
                  <a:latin typeface="+mn-ea"/>
                </a:endParaRPr>
              </a:p>
              <a:p>
                <a:pPr marL="285750" indent="-285750">
                  <a:buFont typeface="Arial" panose="020B0604020202020204" pitchFamily="34" charset="0"/>
                  <a:buChar char="•"/>
                </a:pPr>
                <a:r>
                  <a:rPr lang="en-US" altLang="ko-KR" dirty="0">
                    <a:latin typeface="+mn-ea"/>
                  </a:rPr>
                  <a:t>The goal is to find the conditional probability </a:t>
                </a:r>
                <a14:m>
                  <m:oMath xmlns:m="http://schemas.openxmlformats.org/officeDocument/2006/math">
                    <m:r>
                      <m:rPr>
                        <m:sty m:val="p"/>
                      </m:rPr>
                      <a:rPr lang="en-US" altLang="ko-KR" b="0" i="0" dirty="0" smtClean="0">
                        <a:latin typeface="Cambria Math" panose="02040503050406030204" pitchFamily="18" charset="0"/>
                      </a:rPr>
                      <m:t>p</m:t>
                    </m:r>
                    <m:d>
                      <m:dPr>
                        <m:endChr m:val="|"/>
                        <m:ctrlPr>
                          <a:rPr lang="en-US" altLang="ko-KR" b="0" i="1" dirty="0" smtClean="0">
                            <a:latin typeface="Cambria Math" panose="02040503050406030204" pitchFamily="18" charset="0"/>
                          </a:rPr>
                        </m:ctrlPr>
                      </m:dPr>
                      <m:e>
                        <m:sSup>
                          <m:sSupPr>
                            <m:ctrlPr>
                              <a:rPr lang="en-US" altLang="ko-KR" b="0" i="1" dirty="0" smtClean="0">
                                <a:latin typeface="Cambria Math" panose="02040503050406030204" pitchFamily="18" charset="0"/>
                              </a:rPr>
                            </m:ctrlPr>
                          </m:sSupPr>
                          <m:e>
                            <m:r>
                              <m:rPr>
                                <m:sty m:val="p"/>
                              </m:rPr>
                              <a:rPr lang="en-US" altLang="ko-KR" b="0" i="0" dirty="0" smtClean="0">
                                <a:latin typeface="Cambria Math" panose="02040503050406030204" pitchFamily="18" charset="0"/>
                              </a:rPr>
                              <m:t>C</m:t>
                            </m:r>
                          </m:e>
                          <m:sup>
                            <m:r>
                              <m:rPr>
                                <m:sty m:val="p"/>
                              </m:rPr>
                              <a:rPr lang="en-US" altLang="ko-KR" b="0" i="0" dirty="0" smtClean="0">
                                <a:latin typeface="Cambria Math" panose="02040503050406030204" pitchFamily="18" charset="0"/>
                              </a:rPr>
                              <m:t>P</m:t>
                            </m:r>
                          </m:sup>
                        </m:sSup>
                      </m:e>
                    </m:d>
                    <m:r>
                      <m:rPr>
                        <m:sty m:val="p"/>
                      </m:rPr>
                      <a:rPr lang="en-US" altLang="ko-KR" b="0" i="0" dirty="0" smtClean="0">
                        <a:latin typeface="Cambria Math" panose="02040503050406030204" pitchFamily="18" charset="0"/>
                      </a:rPr>
                      <m:t>P</m:t>
                    </m:r>
                    <m:r>
                      <a:rPr lang="en-US" altLang="ko-KR" b="0" i="0" dirty="0" smtClean="0">
                        <a:latin typeface="Cambria Math" panose="02040503050406030204" pitchFamily="18" charset="0"/>
                      </a:rPr>
                      <m:t>;</m:t>
                    </m:r>
                    <m:r>
                      <a:rPr lang="ko-KR" altLang="en-US" b="0" i="1" dirty="0" smtClean="0">
                        <a:latin typeface="Cambria Math" panose="02040503050406030204" pitchFamily="18" charset="0"/>
                      </a:rPr>
                      <m:t>𝜃</m:t>
                    </m:r>
                    <m:r>
                      <a:rPr lang="en-US" altLang="ko-KR" b="0" i="0" dirty="0" smtClean="0">
                        <a:latin typeface="Cambria Math" panose="02040503050406030204" pitchFamily="18" charset="0"/>
                      </a:rPr>
                      <m:t>)</m:t>
                    </m:r>
                  </m:oMath>
                </a14:m>
                <a:endParaRPr lang="en-US" altLang="ko-KR" dirty="0">
                  <a:latin typeface="+mn-ea"/>
                </a:endParaRPr>
              </a:p>
            </p:txBody>
          </p:sp>
        </mc:Choice>
        <mc:Fallback xmlns="">
          <p:sp>
            <p:nvSpPr>
              <p:cNvPr id="9" name="TextBox 8">
                <a:extLst>
                  <a:ext uri="{FF2B5EF4-FFF2-40B4-BE49-F238E27FC236}">
                    <a16:creationId xmlns:a16="http://schemas.microsoft.com/office/drawing/2014/main" id="{F899DA29-1384-39BB-7DB7-C16773391BF8}"/>
                  </a:ext>
                </a:extLst>
              </p:cNvPr>
              <p:cNvSpPr txBox="1">
                <a:spLocks noRot="1" noChangeAspect="1" noMove="1" noResize="1" noEditPoints="1" noAdjustHandles="1" noChangeArrowheads="1" noChangeShapeType="1" noTextEdit="1"/>
              </p:cNvSpPr>
              <p:nvPr/>
            </p:nvSpPr>
            <p:spPr>
              <a:xfrm>
                <a:off x="457258" y="1192806"/>
                <a:ext cx="10935955" cy="1004762"/>
              </a:xfrm>
              <a:prstGeom prst="rect">
                <a:avLst/>
              </a:prstGeom>
              <a:blipFill>
                <a:blip r:embed="rId3"/>
                <a:stretch>
                  <a:fillRect l="-334" t="-3659" b="-7927"/>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FF509136-CF5C-2FCB-5EA1-475EA143EAFF}"/>
              </a:ext>
            </a:extLst>
          </p:cNvPr>
          <p:cNvSpPr/>
          <p:nvPr/>
        </p:nvSpPr>
        <p:spPr>
          <a:xfrm>
            <a:off x="457258" y="3389890"/>
            <a:ext cx="11503618" cy="321106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dirty="0">
                <a:latin typeface="TimesNewRomanPS-ItalicMT"/>
              </a:rPr>
              <a:t>Although, there has been</a:t>
            </a:r>
          </a:p>
          <a:p>
            <a:pPr algn="l"/>
            <a:r>
              <a:rPr lang="en-US" altLang="ko-KR" sz="1800" b="0" i="1" u="none" strike="noStrike" baseline="0" dirty="0">
                <a:latin typeface="TimesNewRomanPS-ItalicMT"/>
              </a:rPr>
              <a:t>temporal aspect of data into consideration</a:t>
            </a:r>
            <a:endParaRPr lang="ko-KR" altLang="en-US" dirty="0"/>
          </a:p>
        </p:txBody>
      </p:sp>
      <p:pic>
        <p:nvPicPr>
          <p:cNvPr id="11" name="그림 10">
            <a:extLst>
              <a:ext uri="{FF2B5EF4-FFF2-40B4-BE49-F238E27FC236}">
                <a16:creationId xmlns:a16="http://schemas.microsoft.com/office/drawing/2014/main" id="{632ACC3F-F515-2553-CC2D-9FC0C71FBBFF}"/>
              </a:ext>
            </a:extLst>
          </p:cNvPr>
          <p:cNvPicPr>
            <a:picLocks noChangeAspect="1"/>
          </p:cNvPicPr>
          <p:nvPr/>
        </p:nvPicPr>
        <p:blipFill>
          <a:blip r:embed="rId4"/>
          <a:stretch>
            <a:fillRect/>
          </a:stretch>
        </p:blipFill>
        <p:spPr>
          <a:xfrm>
            <a:off x="6358531" y="741167"/>
            <a:ext cx="4845700" cy="2608615"/>
          </a:xfrm>
          <a:prstGeom prst="rect">
            <a:avLst/>
          </a:prstGeom>
        </p:spPr>
      </p:pic>
      <p:pic>
        <p:nvPicPr>
          <p:cNvPr id="21" name="그림 20">
            <a:extLst>
              <a:ext uri="{FF2B5EF4-FFF2-40B4-BE49-F238E27FC236}">
                <a16:creationId xmlns:a16="http://schemas.microsoft.com/office/drawing/2014/main" id="{E0672597-069F-81FB-FD1D-0600102A5BBD}"/>
              </a:ext>
            </a:extLst>
          </p:cNvPr>
          <p:cNvPicPr>
            <a:picLocks noChangeAspect="1"/>
          </p:cNvPicPr>
          <p:nvPr/>
        </p:nvPicPr>
        <p:blipFill>
          <a:blip r:embed="rId5"/>
          <a:stretch>
            <a:fillRect/>
          </a:stretch>
        </p:blipFill>
        <p:spPr>
          <a:xfrm>
            <a:off x="4353353" y="3770314"/>
            <a:ext cx="2940332" cy="2714557"/>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361497D-AA10-3CFC-84C9-339E78CFE093}"/>
                  </a:ext>
                </a:extLst>
              </p:cNvPr>
              <p:cNvSpPr txBox="1"/>
              <p:nvPr/>
            </p:nvSpPr>
            <p:spPr>
              <a:xfrm>
                <a:off x="5374840" y="3547822"/>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𝑒</m:t>
                          </m:r>
                        </m:e>
                        <m:sub>
                          <m:r>
                            <a:rPr lang="en-US" altLang="ko-KR" b="0" i="1" smtClean="0">
                              <a:solidFill>
                                <a:srgbClr val="FF0000"/>
                              </a:solidFill>
                              <a:latin typeface="Cambria Math" panose="02040503050406030204" pitchFamily="18" charset="0"/>
                            </a:rPr>
                            <m:t>2</m:t>
                          </m:r>
                        </m:sub>
                      </m:sSub>
                    </m:oMath>
                  </m:oMathPara>
                </a14:m>
                <a:endParaRPr lang="ko-KR" altLang="en-US" dirty="0">
                  <a:solidFill>
                    <a:srgbClr val="FF0000"/>
                  </a:solidFill>
                </a:endParaRPr>
              </a:p>
            </p:txBody>
          </p:sp>
        </mc:Choice>
        <mc:Fallback xmlns="">
          <p:sp>
            <p:nvSpPr>
              <p:cNvPr id="22" name="TextBox 21">
                <a:extLst>
                  <a:ext uri="{FF2B5EF4-FFF2-40B4-BE49-F238E27FC236}">
                    <a16:creationId xmlns:a16="http://schemas.microsoft.com/office/drawing/2014/main" id="{E361497D-AA10-3CFC-84C9-339E78CFE093}"/>
                  </a:ext>
                </a:extLst>
              </p:cNvPr>
              <p:cNvSpPr txBox="1">
                <a:spLocks noRot="1" noChangeAspect="1" noMove="1" noResize="1" noEditPoints="1" noAdjustHandles="1" noChangeArrowheads="1" noChangeShapeType="1" noTextEdit="1"/>
              </p:cNvSpPr>
              <p:nvPr/>
            </p:nvSpPr>
            <p:spPr>
              <a:xfrm>
                <a:off x="5374840" y="3547822"/>
                <a:ext cx="355653" cy="287803"/>
              </a:xfrm>
              <a:prstGeom prst="rect">
                <a:avLst/>
              </a:prstGeom>
              <a:blipFill>
                <a:blip r:embed="rId6"/>
                <a:stretch>
                  <a:fillRect b="-106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99D528-AF65-DF29-B53D-B1E977089AA9}"/>
                  </a:ext>
                </a:extLst>
              </p:cNvPr>
              <p:cNvSpPr txBox="1"/>
              <p:nvPr/>
            </p:nvSpPr>
            <p:spPr>
              <a:xfrm>
                <a:off x="5948781" y="3558045"/>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𝑒</m:t>
                          </m:r>
                        </m:e>
                        <m:sub>
                          <m:r>
                            <a:rPr lang="en-US" altLang="ko-KR" b="0" i="1" smtClean="0">
                              <a:solidFill>
                                <a:srgbClr val="FF0000"/>
                              </a:solidFill>
                              <a:latin typeface="Cambria Math" panose="02040503050406030204" pitchFamily="18" charset="0"/>
                            </a:rPr>
                            <m:t>3</m:t>
                          </m:r>
                        </m:sub>
                      </m:sSub>
                    </m:oMath>
                  </m:oMathPara>
                </a14:m>
                <a:endParaRPr lang="ko-KR" altLang="en-US" dirty="0">
                  <a:solidFill>
                    <a:srgbClr val="FF0000"/>
                  </a:solidFill>
                </a:endParaRPr>
              </a:p>
            </p:txBody>
          </p:sp>
        </mc:Choice>
        <mc:Fallback xmlns="">
          <p:sp>
            <p:nvSpPr>
              <p:cNvPr id="23" name="TextBox 22">
                <a:extLst>
                  <a:ext uri="{FF2B5EF4-FFF2-40B4-BE49-F238E27FC236}">
                    <a16:creationId xmlns:a16="http://schemas.microsoft.com/office/drawing/2014/main" id="{8499D528-AF65-DF29-B53D-B1E977089AA9}"/>
                  </a:ext>
                </a:extLst>
              </p:cNvPr>
              <p:cNvSpPr txBox="1">
                <a:spLocks noRot="1" noChangeAspect="1" noMove="1" noResize="1" noEditPoints="1" noAdjustHandles="1" noChangeArrowheads="1" noChangeShapeType="1" noTextEdit="1"/>
              </p:cNvSpPr>
              <p:nvPr/>
            </p:nvSpPr>
            <p:spPr>
              <a:xfrm>
                <a:off x="5948781" y="3558045"/>
                <a:ext cx="355653" cy="287803"/>
              </a:xfrm>
              <a:prstGeom prst="rect">
                <a:avLst/>
              </a:prstGeom>
              <a:blipFill>
                <a:blip r:embed="rId7"/>
                <a:stretch>
                  <a:fillRect b="-106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0CE3BE5-4AE1-72CB-FD06-8B9117CCFFBB}"/>
                  </a:ext>
                </a:extLst>
              </p:cNvPr>
              <p:cNvSpPr txBox="1"/>
              <p:nvPr/>
            </p:nvSpPr>
            <p:spPr>
              <a:xfrm>
                <a:off x="6518696" y="3560171"/>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𝑒</m:t>
                          </m:r>
                        </m:e>
                        <m:sub>
                          <m:r>
                            <a:rPr lang="en-US" altLang="ko-KR" b="0" i="1" smtClean="0">
                              <a:solidFill>
                                <a:srgbClr val="FF0000"/>
                              </a:solidFill>
                              <a:latin typeface="Cambria Math" panose="02040503050406030204" pitchFamily="18" charset="0"/>
                            </a:rPr>
                            <m:t>4</m:t>
                          </m:r>
                        </m:sub>
                      </m:sSub>
                    </m:oMath>
                  </m:oMathPara>
                </a14:m>
                <a:endParaRPr lang="ko-KR" altLang="en-US" dirty="0">
                  <a:solidFill>
                    <a:srgbClr val="FF0000"/>
                  </a:solidFill>
                </a:endParaRPr>
              </a:p>
            </p:txBody>
          </p:sp>
        </mc:Choice>
        <mc:Fallback xmlns="">
          <p:sp>
            <p:nvSpPr>
              <p:cNvPr id="24" name="TextBox 23">
                <a:extLst>
                  <a:ext uri="{FF2B5EF4-FFF2-40B4-BE49-F238E27FC236}">
                    <a16:creationId xmlns:a16="http://schemas.microsoft.com/office/drawing/2014/main" id="{B0CE3BE5-4AE1-72CB-FD06-8B9117CCFFBB}"/>
                  </a:ext>
                </a:extLst>
              </p:cNvPr>
              <p:cNvSpPr txBox="1">
                <a:spLocks noRot="1" noChangeAspect="1" noMove="1" noResize="1" noEditPoints="1" noAdjustHandles="1" noChangeArrowheads="1" noChangeShapeType="1" noTextEdit="1"/>
              </p:cNvSpPr>
              <p:nvPr/>
            </p:nvSpPr>
            <p:spPr>
              <a:xfrm>
                <a:off x="6518696" y="3560171"/>
                <a:ext cx="355653" cy="287803"/>
              </a:xfrm>
              <a:prstGeom prst="rect">
                <a:avLst/>
              </a:prstGeom>
              <a:blipFill>
                <a:blip r:embed="rId8"/>
                <a:stretch>
                  <a:fillRect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EE8E21-70AA-0B6F-CE48-6DFF1276258C}"/>
                  </a:ext>
                </a:extLst>
              </p:cNvPr>
              <p:cNvSpPr txBox="1"/>
              <p:nvPr/>
            </p:nvSpPr>
            <p:spPr>
              <a:xfrm>
                <a:off x="4808603" y="3560171"/>
                <a:ext cx="34857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𝑒</m:t>
                          </m:r>
                        </m:e>
                        <m:sub>
                          <m:r>
                            <a:rPr lang="en-US" altLang="ko-KR" b="0" i="1" smtClean="0">
                              <a:solidFill>
                                <a:srgbClr val="FF0000"/>
                              </a:solidFill>
                              <a:latin typeface="Cambria Math" panose="02040503050406030204" pitchFamily="18" charset="0"/>
                            </a:rPr>
                            <m:t>1</m:t>
                          </m:r>
                        </m:sub>
                      </m:sSub>
                    </m:oMath>
                  </m:oMathPara>
                </a14:m>
                <a:endParaRPr lang="ko-KR" altLang="en-US" dirty="0">
                  <a:solidFill>
                    <a:srgbClr val="FF0000"/>
                  </a:solidFill>
                </a:endParaRPr>
              </a:p>
            </p:txBody>
          </p:sp>
        </mc:Choice>
        <mc:Fallback xmlns="">
          <p:sp>
            <p:nvSpPr>
              <p:cNvPr id="25" name="TextBox 24">
                <a:extLst>
                  <a:ext uri="{FF2B5EF4-FFF2-40B4-BE49-F238E27FC236}">
                    <a16:creationId xmlns:a16="http://schemas.microsoft.com/office/drawing/2014/main" id="{99EE8E21-70AA-0B6F-CE48-6DFF1276258C}"/>
                  </a:ext>
                </a:extLst>
              </p:cNvPr>
              <p:cNvSpPr txBox="1">
                <a:spLocks noRot="1" noChangeAspect="1" noMove="1" noResize="1" noEditPoints="1" noAdjustHandles="1" noChangeArrowheads="1" noChangeShapeType="1" noTextEdit="1"/>
              </p:cNvSpPr>
              <p:nvPr/>
            </p:nvSpPr>
            <p:spPr>
              <a:xfrm>
                <a:off x="4808603" y="3560171"/>
                <a:ext cx="348573" cy="287803"/>
              </a:xfrm>
              <a:prstGeom prst="rect">
                <a:avLst/>
              </a:prstGeom>
              <a:blipFill>
                <a:blip r:embed="rId9"/>
                <a:stretch>
                  <a:fillRect b="-12766"/>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306609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a:extLst>
              <a:ext uri="{FF2B5EF4-FFF2-40B4-BE49-F238E27FC236}">
                <a16:creationId xmlns:a16="http://schemas.microsoft.com/office/drawing/2014/main" id="{E3FBA607-E7FC-B7F8-2868-BC448F31F790}"/>
              </a:ext>
            </a:extLst>
          </p:cNvPr>
          <p:cNvCxnSpPr/>
          <p:nvPr/>
        </p:nvCxnSpPr>
        <p:spPr>
          <a:xfrm>
            <a:off x="144378" y="380758"/>
            <a:ext cx="120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51639B-29EB-6E9D-733B-6F917838F571}"/>
              </a:ext>
            </a:extLst>
          </p:cNvPr>
          <p:cNvSpPr txBox="1"/>
          <p:nvPr/>
        </p:nvSpPr>
        <p:spPr>
          <a:xfrm>
            <a:off x="391862" y="581191"/>
            <a:ext cx="1165575" cy="523220"/>
          </a:xfrm>
          <a:prstGeom prst="rect">
            <a:avLst/>
          </a:prstGeom>
          <a:noFill/>
        </p:spPr>
        <p:txBody>
          <a:bodyPr wrap="none" rtlCol="0">
            <a:spAutoFit/>
          </a:bodyPr>
          <a:lstStyle/>
          <a:p>
            <a:r>
              <a:rPr lang="en-US" altLang="ko-KR" sz="2800" b="1" spc="-300" dirty="0">
                <a:solidFill>
                  <a:schemeClr val="accent1"/>
                </a:solidFill>
              </a:rPr>
              <a:t>Decoder</a:t>
            </a:r>
            <a:endParaRPr lang="ko-KR" altLang="en-US" sz="2800" b="1" spc="-300" dirty="0">
              <a:solidFill>
                <a:schemeClr val="accent1"/>
              </a:solidFill>
            </a:endParaRPr>
          </a:p>
        </p:txBody>
      </p:sp>
      <p:cxnSp>
        <p:nvCxnSpPr>
          <p:cNvPr id="6" name="직선 연결선 5">
            <a:extLst>
              <a:ext uri="{FF2B5EF4-FFF2-40B4-BE49-F238E27FC236}">
                <a16:creationId xmlns:a16="http://schemas.microsoft.com/office/drawing/2014/main" id="{227D3D02-66A7-B0C0-2CF2-A0900C18861C}"/>
              </a:ext>
            </a:extLst>
          </p:cNvPr>
          <p:cNvCxnSpPr/>
          <p:nvPr/>
        </p:nvCxnSpPr>
        <p:spPr>
          <a:xfrm>
            <a:off x="144378" y="6737685"/>
            <a:ext cx="12060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C5AECF-4B7C-8023-9FB7-84C2CB8AD95D}"/>
              </a:ext>
            </a:extLst>
          </p:cNvPr>
          <p:cNvSpPr txBox="1"/>
          <p:nvPr/>
        </p:nvSpPr>
        <p:spPr>
          <a:xfrm>
            <a:off x="9943855" y="6328246"/>
            <a:ext cx="2221735" cy="369332"/>
          </a:xfrm>
          <a:prstGeom prst="rect">
            <a:avLst/>
          </a:prstGeom>
          <a:solidFill>
            <a:schemeClr val="bg1"/>
          </a:solidFill>
        </p:spPr>
        <p:txBody>
          <a:bodyPr wrap="square" rtlCol="0">
            <a:spAutoFit/>
          </a:bodyPr>
          <a:lstStyle/>
          <a:p>
            <a:endParaRPr lang="ko-KR" altLang="en-US"/>
          </a:p>
        </p:txBody>
      </p:sp>
      <p:sp>
        <p:nvSpPr>
          <p:cNvPr id="14" name="TextBox 13">
            <a:extLst>
              <a:ext uri="{FF2B5EF4-FFF2-40B4-BE49-F238E27FC236}">
                <a16:creationId xmlns:a16="http://schemas.microsoft.com/office/drawing/2014/main" id="{BA37A31C-0FD4-9548-A6EB-050AEE2C1A16}"/>
              </a:ext>
            </a:extLst>
          </p:cNvPr>
          <p:cNvSpPr txBox="1"/>
          <p:nvPr/>
        </p:nvSpPr>
        <p:spPr>
          <a:xfrm>
            <a:off x="144378" y="41361"/>
            <a:ext cx="772006" cy="307777"/>
          </a:xfrm>
          <a:prstGeom prst="rect">
            <a:avLst/>
          </a:prstGeom>
          <a:noFill/>
        </p:spPr>
        <p:txBody>
          <a:bodyPr wrap="none" rtlCol="0">
            <a:spAutoFit/>
          </a:bodyPr>
          <a:lstStyle/>
          <a:p>
            <a:r>
              <a:rPr lang="en-US" altLang="ko-KR" sz="1400">
                <a:solidFill>
                  <a:schemeClr val="accent1"/>
                </a:solidFill>
              </a:rPr>
              <a:t>Method</a:t>
            </a:r>
            <a:endParaRPr lang="ko-KR" altLang="en-US" sz="1400">
              <a:solidFill>
                <a:schemeClr val="accent1"/>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899DA29-1384-39BB-7DB7-C16773391BF8}"/>
                  </a:ext>
                </a:extLst>
              </p:cNvPr>
              <p:cNvSpPr txBox="1"/>
              <p:nvPr/>
            </p:nvSpPr>
            <p:spPr>
              <a:xfrm>
                <a:off x="457258" y="1192806"/>
                <a:ext cx="10935955" cy="1004762"/>
              </a:xfrm>
              <a:prstGeom prst="rect">
                <a:avLst/>
              </a:prstGeom>
              <a:noFill/>
            </p:spPr>
            <p:txBody>
              <a:bodyPr wrap="square" rtlCol="0">
                <a:spAutoFit/>
              </a:bodyPr>
              <a:lstStyle/>
              <a:p>
                <a:pPr marL="285750" indent="-285750">
                  <a:buFont typeface="Arial" panose="020B0604020202020204" pitchFamily="34" charset="0"/>
                  <a:buChar char="•"/>
                </a:pPr>
                <a:r>
                  <a:rPr lang="en-US" altLang="ko-KR" dirty="0">
                    <a:latin typeface="+mn-ea"/>
                  </a:rPr>
                  <a:t>Input: </a:t>
                </a:r>
                <a14:m>
                  <m:oMath xmlns:m="http://schemas.openxmlformats.org/officeDocument/2006/math">
                    <m:r>
                      <m:rPr>
                        <m:sty m:val="p"/>
                      </m:rPr>
                      <a:rPr lang="en-US" altLang="ko-KR">
                        <a:latin typeface="Cambria Math" panose="02040503050406030204" pitchFamily="18" charset="0"/>
                      </a:rPr>
                      <m:t>P</m:t>
                    </m:r>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𝑃</m:t>
                            </m:r>
                          </m:e>
                          <m:sub>
                            <m:r>
                              <a:rPr lang="en-US" altLang="ko-KR" b="0" i="1" smtClean="0">
                                <a:latin typeface="Cambria Math" panose="02040503050406030204" pitchFamily="18" charset="0"/>
                              </a:rPr>
                              <m:t>𝑛</m:t>
                            </m:r>
                          </m:sub>
                        </m:sSub>
                      </m:e>
                    </m:d>
                  </m:oMath>
                </a14:m>
                <a:endParaRPr lang="en-US" altLang="ko-KR" b="0" dirty="0">
                  <a:latin typeface="+mn-ea"/>
                </a:endParaRPr>
              </a:p>
              <a:p>
                <a:pPr marL="285750" indent="-285750">
                  <a:buFont typeface="Arial" panose="020B0604020202020204" pitchFamily="34" charset="0"/>
                  <a:buChar char="•"/>
                </a:pPr>
                <a:r>
                  <a:rPr lang="en-US" altLang="ko-KR" dirty="0">
                    <a:latin typeface="+mn-ea"/>
                  </a:rPr>
                  <a:t>Output: </a:t>
                </a:r>
                <a14:m>
                  <m:oMath xmlns:m="http://schemas.openxmlformats.org/officeDocument/2006/math">
                    <m:sSup>
                      <m:sSupPr>
                        <m:ctrlPr>
                          <a:rPr lang="en-US" altLang="ko-KR" b="0" i="1" smtClean="0">
                            <a:latin typeface="Cambria Math" panose="02040503050406030204" pitchFamily="18" charset="0"/>
                          </a:rPr>
                        </m:ctrlPr>
                      </m:sSupPr>
                      <m:e>
                        <m:r>
                          <m:rPr>
                            <m:sty m:val="p"/>
                          </m:rPr>
                          <a:rPr lang="en-US" altLang="ko-KR" b="0" i="0" smtClean="0">
                            <a:latin typeface="Cambria Math" panose="02040503050406030204" pitchFamily="18" charset="0"/>
                          </a:rPr>
                          <m:t>C</m:t>
                        </m:r>
                      </m:e>
                      <m:sup>
                        <m:r>
                          <m:rPr>
                            <m:sty m:val="p"/>
                          </m:rPr>
                          <a:rPr lang="en-US" altLang="ko-KR" b="0" i="0" smtClean="0">
                            <a:latin typeface="Cambria Math" panose="02040503050406030204" pitchFamily="18" charset="0"/>
                          </a:rPr>
                          <m:t>P</m:t>
                        </m:r>
                      </m:sup>
                    </m:sSup>
                    <m:r>
                      <a:rPr lang="en-US" altLang="ko-KR" b="0" i="1" smtClean="0">
                        <a:latin typeface="Cambria Math" panose="02040503050406030204" pitchFamily="18" charset="0"/>
                      </a:rPr>
                      <m:t>=</m:t>
                    </m:r>
                    <m:d>
                      <m:dPr>
                        <m:begChr m:val="{"/>
                        <m:endChr m:val="}"/>
                        <m:ctrlPr>
                          <a:rPr lang="en-US" altLang="ko-KR" b="0" i="1" smtClean="0">
                            <a:latin typeface="Cambria Math" panose="02040503050406030204" pitchFamily="18" charset="0"/>
                          </a:rPr>
                        </m:ctrlPr>
                      </m:dPr>
                      <m:e>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1</m:t>
                            </m:r>
                          </m:sub>
                        </m:sSub>
                        <m:r>
                          <a:rPr lang="en-US" altLang="ko-KR" b="0" i="1" smtClean="0">
                            <a:latin typeface="Cambria Math" panose="02040503050406030204" pitchFamily="18" charset="0"/>
                          </a:rPr>
                          <m:t>,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2</m:t>
                            </m:r>
                          </m:sub>
                        </m:sSub>
                        <m:r>
                          <a:rPr lang="en-US" altLang="ko-KR" b="0" i="1" smtClean="0">
                            <a:latin typeface="Cambria Math" panose="02040503050406030204" pitchFamily="18" charset="0"/>
                          </a:rPr>
                          <m:t>, …, </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𝐶</m:t>
                            </m:r>
                          </m:e>
                          <m:sub>
                            <m:r>
                              <a:rPr lang="en-US" altLang="ko-KR" b="0" i="1" smtClean="0">
                                <a:latin typeface="Cambria Math" panose="02040503050406030204" pitchFamily="18" charset="0"/>
                              </a:rPr>
                              <m:t>𝑚</m:t>
                            </m:r>
                            <m:r>
                              <a:rPr lang="en-US" altLang="ko-KR" b="0" i="1" smtClean="0">
                                <a:latin typeface="Cambria Math" panose="02040503050406030204" pitchFamily="18" charset="0"/>
                              </a:rPr>
                              <m:t>(</m:t>
                            </m:r>
                            <m:r>
                              <a:rPr lang="en-US" altLang="ko-KR" b="0" i="1" smtClean="0">
                                <a:latin typeface="Cambria Math" panose="02040503050406030204" pitchFamily="18" charset="0"/>
                              </a:rPr>
                              <m:t>𝑃</m:t>
                            </m:r>
                            <m:r>
                              <a:rPr lang="en-US" altLang="ko-KR" b="0" i="1" smtClean="0">
                                <a:latin typeface="Cambria Math" panose="02040503050406030204" pitchFamily="18" charset="0"/>
                              </a:rPr>
                              <m:t>)</m:t>
                            </m:r>
                          </m:sub>
                        </m:sSub>
                      </m:e>
                    </m:d>
                  </m:oMath>
                </a14:m>
                <a:endParaRPr lang="en-US" altLang="ko-KR" dirty="0">
                  <a:latin typeface="+mn-ea"/>
                </a:endParaRPr>
              </a:p>
              <a:p>
                <a:pPr marL="285750" indent="-285750">
                  <a:buFont typeface="Arial" panose="020B0604020202020204" pitchFamily="34" charset="0"/>
                  <a:buChar char="•"/>
                </a:pPr>
                <a:r>
                  <a:rPr lang="en-US" altLang="ko-KR" dirty="0">
                    <a:latin typeface="+mn-ea"/>
                  </a:rPr>
                  <a:t>The goal is to find the conditional probability </a:t>
                </a:r>
                <a14:m>
                  <m:oMath xmlns:m="http://schemas.openxmlformats.org/officeDocument/2006/math">
                    <m:r>
                      <m:rPr>
                        <m:sty m:val="p"/>
                      </m:rPr>
                      <a:rPr lang="en-US" altLang="ko-KR" b="0" i="0" dirty="0" smtClean="0">
                        <a:latin typeface="Cambria Math" panose="02040503050406030204" pitchFamily="18" charset="0"/>
                      </a:rPr>
                      <m:t>p</m:t>
                    </m:r>
                    <m:d>
                      <m:dPr>
                        <m:endChr m:val="|"/>
                        <m:ctrlPr>
                          <a:rPr lang="en-US" altLang="ko-KR" b="0" i="1" dirty="0" smtClean="0">
                            <a:latin typeface="Cambria Math" panose="02040503050406030204" pitchFamily="18" charset="0"/>
                          </a:rPr>
                        </m:ctrlPr>
                      </m:dPr>
                      <m:e>
                        <m:sSup>
                          <m:sSupPr>
                            <m:ctrlPr>
                              <a:rPr lang="en-US" altLang="ko-KR" b="0" i="1" dirty="0" smtClean="0">
                                <a:latin typeface="Cambria Math" panose="02040503050406030204" pitchFamily="18" charset="0"/>
                              </a:rPr>
                            </m:ctrlPr>
                          </m:sSupPr>
                          <m:e>
                            <m:r>
                              <m:rPr>
                                <m:sty m:val="p"/>
                              </m:rPr>
                              <a:rPr lang="en-US" altLang="ko-KR" b="0" i="0" dirty="0" smtClean="0">
                                <a:latin typeface="Cambria Math" panose="02040503050406030204" pitchFamily="18" charset="0"/>
                              </a:rPr>
                              <m:t>C</m:t>
                            </m:r>
                          </m:e>
                          <m:sup>
                            <m:r>
                              <m:rPr>
                                <m:sty m:val="p"/>
                              </m:rPr>
                              <a:rPr lang="en-US" altLang="ko-KR" b="0" i="0" dirty="0" smtClean="0">
                                <a:latin typeface="Cambria Math" panose="02040503050406030204" pitchFamily="18" charset="0"/>
                              </a:rPr>
                              <m:t>P</m:t>
                            </m:r>
                          </m:sup>
                        </m:sSup>
                      </m:e>
                    </m:d>
                    <m:r>
                      <m:rPr>
                        <m:sty m:val="p"/>
                      </m:rPr>
                      <a:rPr lang="en-US" altLang="ko-KR" b="0" i="0" dirty="0" smtClean="0">
                        <a:latin typeface="Cambria Math" panose="02040503050406030204" pitchFamily="18" charset="0"/>
                      </a:rPr>
                      <m:t>P</m:t>
                    </m:r>
                    <m:r>
                      <a:rPr lang="en-US" altLang="ko-KR" b="0" i="0" dirty="0" smtClean="0">
                        <a:latin typeface="Cambria Math" panose="02040503050406030204" pitchFamily="18" charset="0"/>
                      </a:rPr>
                      <m:t>;</m:t>
                    </m:r>
                    <m:r>
                      <a:rPr lang="ko-KR" altLang="en-US" b="0" i="1" dirty="0" smtClean="0">
                        <a:latin typeface="Cambria Math" panose="02040503050406030204" pitchFamily="18" charset="0"/>
                      </a:rPr>
                      <m:t>𝜃</m:t>
                    </m:r>
                    <m:r>
                      <a:rPr lang="en-US" altLang="ko-KR" b="0" i="0" dirty="0" smtClean="0">
                        <a:latin typeface="Cambria Math" panose="02040503050406030204" pitchFamily="18" charset="0"/>
                      </a:rPr>
                      <m:t>)</m:t>
                    </m:r>
                  </m:oMath>
                </a14:m>
                <a:endParaRPr lang="en-US" altLang="ko-KR" dirty="0">
                  <a:latin typeface="+mn-ea"/>
                </a:endParaRPr>
              </a:p>
            </p:txBody>
          </p:sp>
        </mc:Choice>
        <mc:Fallback xmlns="">
          <p:sp>
            <p:nvSpPr>
              <p:cNvPr id="9" name="TextBox 8">
                <a:extLst>
                  <a:ext uri="{FF2B5EF4-FFF2-40B4-BE49-F238E27FC236}">
                    <a16:creationId xmlns:a16="http://schemas.microsoft.com/office/drawing/2014/main" id="{F899DA29-1384-39BB-7DB7-C16773391BF8}"/>
                  </a:ext>
                </a:extLst>
              </p:cNvPr>
              <p:cNvSpPr txBox="1">
                <a:spLocks noRot="1" noChangeAspect="1" noMove="1" noResize="1" noEditPoints="1" noAdjustHandles="1" noChangeArrowheads="1" noChangeShapeType="1" noTextEdit="1"/>
              </p:cNvSpPr>
              <p:nvPr/>
            </p:nvSpPr>
            <p:spPr>
              <a:xfrm>
                <a:off x="457258" y="1192806"/>
                <a:ext cx="10935955" cy="1004762"/>
              </a:xfrm>
              <a:prstGeom prst="rect">
                <a:avLst/>
              </a:prstGeom>
              <a:blipFill>
                <a:blip r:embed="rId3"/>
                <a:stretch>
                  <a:fillRect l="-334" t="-3659" b="-7927"/>
                </a:stretch>
              </a:blipFill>
            </p:spPr>
            <p:txBody>
              <a:bodyPr/>
              <a:lstStyle/>
              <a:p>
                <a:r>
                  <a:rPr lang="ko-KR" altLang="en-US">
                    <a:noFill/>
                  </a:rPr>
                  <a:t> </a:t>
                </a:r>
              </a:p>
            </p:txBody>
          </p:sp>
        </mc:Fallback>
      </mc:AlternateContent>
      <p:sp>
        <p:nvSpPr>
          <p:cNvPr id="2" name="직사각형 1">
            <a:extLst>
              <a:ext uri="{FF2B5EF4-FFF2-40B4-BE49-F238E27FC236}">
                <a16:creationId xmlns:a16="http://schemas.microsoft.com/office/drawing/2014/main" id="{FF509136-CF5C-2FCB-5EA1-475EA143EAFF}"/>
              </a:ext>
            </a:extLst>
          </p:cNvPr>
          <p:cNvSpPr/>
          <p:nvPr/>
        </p:nvSpPr>
        <p:spPr>
          <a:xfrm>
            <a:off x="457258" y="3429000"/>
            <a:ext cx="11503618" cy="3211060"/>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ko-KR" sz="1800" b="0" i="1" u="none" strike="noStrike" baseline="0" dirty="0">
                <a:latin typeface="TimesNewRomanPS-ItalicMT"/>
              </a:rPr>
              <a:t>Although, there has been</a:t>
            </a:r>
          </a:p>
          <a:p>
            <a:pPr algn="l"/>
            <a:r>
              <a:rPr lang="en-US" altLang="ko-KR" sz="1800" b="0" i="1" u="none" strike="noStrike" baseline="0" dirty="0">
                <a:latin typeface="TimesNewRomanPS-ItalicMT"/>
              </a:rPr>
              <a:t>temporal aspect of</a:t>
            </a:r>
            <a:endParaRPr lang="ko-KR" altLang="en-US" dirty="0"/>
          </a:p>
        </p:txBody>
      </p:sp>
      <p:pic>
        <p:nvPicPr>
          <p:cNvPr id="11" name="그림 10">
            <a:extLst>
              <a:ext uri="{FF2B5EF4-FFF2-40B4-BE49-F238E27FC236}">
                <a16:creationId xmlns:a16="http://schemas.microsoft.com/office/drawing/2014/main" id="{632ACC3F-F515-2553-CC2D-9FC0C71FBBFF}"/>
              </a:ext>
            </a:extLst>
          </p:cNvPr>
          <p:cNvPicPr>
            <a:picLocks noChangeAspect="1"/>
          </p:cNvPicPr>
          <p:nvPr/>
        </p:nvPicPr>
        <p:blipFill>
          <a:blip r:embed="rId4"/>
          <a:stretch>
            <a:fillRect/>
          </a:stretch>
        </p:blipFill>
        <p:spPr>
          <a:xfrm>
            <a:off x="6358531" y="741167"/>
            <a:ext cx="4845700" cy="26086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361497D-AA10-3CFC-84C9-339E78CFE093}"/>
                  </a:ext>
                </a:extLst>
              </p:cNvPr>
              <p:cNvSpPr txBox="1"/>
              <p:nvPr/>
            </p:nvSpPr>
            <p:spPr>
              <a:xfrm>
                <a:off x="5060398" y="3581722"/>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𝑑</m:t>
                          </m:r>
                        </m:e>
                        <m:sub>
                          <m:r>
                            <a:rPr lang="en-US" altLang="ko-KR" b="0" i="1" smtClean="0">
                              <a:solidFill>
                                <a:srgbClr val="FF0000"/>
                              </a:solidFill>
                              <a:latin typeface="Cambria Math" panose="02040503050406030204" pitchFamily="18" charset="0"/>
                            </a:rPr>
                            <m:t>2</m:t>
                          </m:r>
                        </m:sub>
                      </m:sSub>
                    </m:oMath>
                  </m:oMathPara>
                </a14:m>
                <a:endParaRPr lang="ko-KR" altLang="en-US" dirty="0">
                  <a:solidFill>
                    <a:srgbClr val="FF0000"/>
                  </a:solidFill>
                </a:endParaRPr>
              </a:p>
            </p:txBody>
          </p:sp>
        </mc:Choice>
        <mc:Fallback xmlns="">
          <p:sp>
            <p:nvSpPr>
              <p:cNvPr id="22" name="TextBox 21">
                <a:extLst>
                  <a:ext uri="{FF2B5EF4-FFF2-40B4-BE49-F238E27FC236}">
                    <a16:creationId xmlns:a16="http://schemas.microsoft.com/office/drawing/2014/main" id="{E361497D-AA10-3CFC-84C9-339E78CFE093}"/>
                  </a:ext>
                </a:extLst>
              </p:cNvPr>
              <p:cNvSpPr txBox="1">
                <a:spLocks noRot="1" noChangeAspect="1" noMove="1" noResize="1" noEditPoints="1" noAdjustHandles="1" noChangeArrowheads="1" noChangeShapeType="1" noTextEdit="1"/>
              </p:cNvSpPr>
              <p:nvPr/>
            </p:nvSpPr>
            <p:spPr>
              <a:xfrm>
                <a:off x="5060398" y="3581722"/>
                <a:ext cx="355653" cy="287803"/>
              </a:xfrm>
              <a:prstGeom prst="rect">
                <a:avLst/>
              </a:prstGeom>
              <a:blipFill>
                <a:blip r:embed="rId5"/>
                <a:stretch>
                  <a:fillRect l="-6897" b="-1063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99D528-AF65-DF29-B53D-B1E977089AA9}"/>
                  </a:ext>
                </a:extLst>
              </p:cNvPr>
              <p:cNvSpPr txBox="1"/>
              <p:nvPr/>
            </p:nvSpPr>
            <p:spPr>
              <a:xfrm>
                <a:off x="5770954" y="3560170"/>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𝑑</m:t>
                          </m:r>
                        </m:e>
                        <m:sub>
                          <m:r>
                            <a:rPr lang="en-US" altLang="ko-KR" b="0" i="1" smtClean="0">
                              <a:solidFill>
                                <a:srgbClr val="FF0000"/>
                              </a:solidFill>
                              <a:latin typeface="Cambria Math" panose="02040503050406030204" pitchFamily="18" charset="0"/>
                            </a:rPr>
                            <m:t>3</m:t>
                          </m:r>
                        </m:sub>
                      </m:sSub>
                    </m:oMath>
                  </m:oMathPara>
                </a14:m>
                <a:endParaRPr lang="ko-KR" altLang="en-US" dirty="0">
                  <a:solidFill>
                    <a:srgbClr val="FF0000"/>
                  </a:solidFill>
                </a:endParaRPr>
              </a:p>
            </p:txBody>
          </p:sp>
        </mc:Choice>
        <mc:Fallback xmlns="">
          <p:sp>
            <p:nvSpPr>
              <p:cNvPr id="23" name="TextBox 22">
                <a:extLst>
                  <a:ext uri="{FF2B5EF4-FFF2-40B4-BE49-F238E27FC236}">
                    <a16:creationId xmlns:a16="http://schemas.microsoft.com/office/drawing/2014/main" id="{8499D528-AF65-DF29-B53D-B1E977089AA9}"/>
                  </a:ext>
                </a:extLst>
              </p:cNvPr>
              <p:cNvSpPr txBox="1">
                <a:spLocks noRot="1" noChangeAspect="1" noMove="1" noResize="1" noEditPoints="1" noAdjustHandles="1" noChangeArrowheads="1" noChangeShapeType="1" noTextEdit="1"/>
              </p:cNvSpPr>
              <p:nvPr/>
            </p:nvSpPr>
            <p:spPr>
              <a:xfrm>
                <a:off x="5770954" y="3560170"/>
                <a:ext cx="355653" cy="287803"/>
              </a:xfrm>
              <a:prstGeom prst="rect">
                <a:avLst/>
              </a:prstGeom>
              <a:blipFill>
                <a:blip r:embed="rId6"/>
                <a:stretch>
                  <a:fillRect l="-6897"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0CE3BE5-4AE1-72CB-FD06-8B9117CCFFBB}"/>
                  </a:ext>
                </a:extLst>
              </p:cNvPr>
              <p:cNvSpPr txBox="1"/>
              <p:nvPr/>
            </p:nvSpPr>
            <p:spPr>
              <a:xfrm>
                <a:off x="6481510" y="3560170"/>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𝑑</m:t>
                          </m:r>
                        </m:e>
                        <m:sub>
                          <m:r>
                            <a:rPr lang="en-US" altLang="ko-KR" b="0" i="1" smtClean="0">
                              <a:solidFill>
                                <a:srgbClr val="FF0000"/>
                              </a:solidFill>
                              <a:latin typeface="Cambria Math" panose="02040503050406030204" pitchFamily="18" charset="0"/>
                            </a:rPr>
                            <m:t>4</m:t>
                          </m:r>
                        </m:sub>
                      </m:sSub>
                    </m:oMath>
                  </m:oMathPara>
                </a14:m>
                <a:endParaRPr lang="ko-KR" altLang="en-US" dirty="0">
                  <a:solidFill>
                    <a:srgbClr val="FF0000"/>
                  </a:solidFill>
                </a:endParaRPr>
              </a:p>
            </p:txBody>
          </p:sp>
        </mc:Choice>
        <mc:Fallback xmlns="">
          <p:sp>
            <p:nvSpPr>
              <p:cNvPr id="24" name="TextBox 23">
                <a:extLst>
                  <a:ext uri="{FF2B5EF4-FFF2-40B4-BE49-F238E27FC236}">
                    <a16:creationId xmlns:a16="http://schemas.microsoft.com/office/drawing/2014/main" id="{B0CE3BE5-4AE1-72CB-FD06-8B9117CCFFBB}"/>
                  </a:ext>
                </a:extLst>
              </p:cNvPr>
              <p:cNvSpPr txBox="1">
                <a:spLocks noRot="1" noChangeAspect="1" noMove="1" noResize="1" noEditPoints="1" noAdjustHandles="1" noChangeArrowheads="1" noChangeShapeType="1" noTextEdit="1"/>
              </p:cNvSpPr>
              <p:nvPr/>
            </p:nvSpPr>
            <p:spPr>
              <a:xfrm>
                <a:off x="6481510" y="3560170"/>
                <a:ext cx="355653" cy="287803"/>
              </a:xfrm>
              <a:prstGeom prst="rect">
                <a:avLst/>
              </a:prstGeom>
              <a:blipFill>
                <a:blip r:embed="rId7"/>
                <a:stretch>
                  <a:fillRect l="-6780" b="-12766"/>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9EE8E21-70AA-0B6F-CE48-6DFF1276258C}"/>
                  </a:ext>
                </a:extLst>
              </p:cNvPr>
              <p:cNvSpPr txBox="1"/>
              <p:nvPr/>
            </p:nvSpPr>
            <p:spPr>
              <a:xfrm>
                <a:off x="4412350" y="3585346"/>
                <a:ext cx="34857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𝑑</m:t>
                          </m:r>
                        </m:e>
                        <m:sub>
                          <m:r>
                            <a:rPr lang="en-US" altLang="ko-KR" b="0" i="1" smtClean="0">
                              <a:solidFill>
                                <a:srgbClr val="FF0000"/>
                              </a:solidFill>
                              <a:latin typeface="Cambria Math" panose="02040503050406030204" pitchFamily="18" charset="0"/>
                            </a:rPr>
                            <m:t>1</m:t>
                          </m:r>
                        </m:sub>
                      </m:sSub>
                    </m:oMath>
                  </m:oMathPara>
                </a14:m>
                <a:endParaRPr lang="ko-KR" altLang="en-US" dirty="0">
                  <a:solidFill>
                    <a:srgbClr val="FF0000"/>
                  </a:solidFill>
                </a:endParaRPr>
              </a:p>
            </p:txBody>
          </p:sp>
        </mc:Choice>
        <mc:Fallback xmlns="">
          <p:sp>
            <p:nvSpPr>
              <p:cNvPr id="25" name="TextBox 24">
                <a:extLst>
                  <a:ext uri="{FF2B5EF4-FFF2-40B4-BE49-F238E27FC236}">
                    <a16:creationId xmlns:a16="http://schemas.microsoft.com/office/drawing/2014/main" id="{99EE8E21-70AA-0B6F-CE48-6DFF1276258C}"/>
                  </a:ext>
                </a:extLst>
              </p:cNvPr>
              <p:cNvSpPr txBox="1">
                <a:spLocks noRot="1" noChangeAspect="1" noMove="1" noResize="1" noEditPoints="1" noAdjustHandles="1" noChangeArrowheads="1" noChangeShapeType="1" noTextEdit="1"/>
              </p:cNvSpPr>
              <p:nvPr/>
            </p:nvSpPr>
            <p:spPr>
              <a:xfrm>
                <a:off x="4412350" y="3585346"/>
                <a:ext cx="348573" cy="287803"/>
              </a:xfrm>
              <a:prstGeom prst="rect">
                <a:avLst/>
              </a:prstGeom>
              <a:blipFill>
                <a:blip r:embed="rId8"/>
                <a:stretch>
                  <a:fillRect l="-8772" b="-12766"/>
                </a:stretch>
              </a:blipFill>
            </p:spPr>
            <p:txBody>
              <a:bodyPr/>
              <a:lstStyle/>
              <a:p>
                <a:r>
                  <a:rPr lang="ko-KR" altLang="en-US">
                    <a:noFill/>
                  </a:rPr>
                  <a:t> </a:t>
                </a:r>
              </a:p>
            </p:txBody>
          </p:sp>
        </mc:Fallback>
      </mc:AlternateContent>
      <p:pic>
        <p:nvPicPr>
          <p:cNvPr id="8" name="그림 7">
            <a:extLst>
              <a:ext uri="{FF2B5EF4-FFF2-40B4-BE49-F238E27FC236}">
                <a16:creationId xmlns:a16="http://schemas.microsoft.com/office/drawing/2014/main" id="{67D83B2C-6293-1D87-73FD-504E05397D23}"/>
              </a:ext>
            </a:extLst>
          </p:cNvPr>
          <p:cNvPicPr>
            <a:picLocks noChangeAspect="1"/>
          </p:cNvPicPr>
          <p:nvPr/>
        </p:nvPicPr>
        <p:blipFill>
          <a:blip r:embed="rId9"/>
          <a:stretch>
            <a:fillRect/>
          </a:stretch>
        </p:blipFill>
        <p:spPr>
          <a:xfrm>
            <a:off x="3724605" y="3893203"/>
            <a:ext cx="4448352" cy="266251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5B72B1-255E-EDEA-AA1F-253E66613AAE}"/>
                  </a:ext>
                </a:extLst>
              </p:cNvPr>
              <p:cNvSpPr txBox="1"/>
              <p:nvPr/>
            </p:nvSpPr>
            <p:spPr>
              <a:xfrm>
                <a:off x="7192066" y="3581721"/>
                <a:ext cx="355653" cy="287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solidFill>
                                <a:srgbClr val="FF0000"/>
                              </a:solidFill>
                              <a:latin typeface="Cambria Math" panose="02040503050406030204" pitchFamily="18" charset="0"/>
                            </a:rPr>
                          </m:ctrlPr>
                        </m:sSubPr>
                        <m:e>
                          <m:r>
                            <a:rPr lang="en-US" altLang="ko-KR" b="0" i="1" smtClean="0">
                              <a:solidFill>
                                <a:srgbClr val="FF0000"/>
                              </a:solidFill>
                              <a:latin typeface="Cambria Math" panose="02040503050406030204" pitchFamily="18" charset="0"/>
                            </a:rPr>
                            <m:t>𝑑</m:t>
                          </m:r>
                        </m:e>
                        <m:sub>
                          <m:r>
                            <a:rPr lang="en-US" altLang="ko-KR" b="0" i="1" smtClean="0">
                              <a:solidFill>
                                <a:srgbClr val="FF0000"/>
                              </a:solidFill>
                              <a:latin typeface="Cambria Math" panose="02040503050406030204" pitchFamily="18" charset="0"/>
                            </a:rPr>
                            <m:t>5</m:t>
                          </m:r>
                        </m:sub>
                      </m:sSub>
                    </m:oMath>
                  </m:oMathPara>
                </a14:m>
                <a:endParaRPr lang="ko-KR" altLang="en-US" dirty="0">
                  <a:solidFill>
                    <a:srgbClr val="FF0000"/>
                  </a:solidFill>
                </a:endParaRPr>
              </a:p>
            </p:txBody>
          </p:sp>
        </mc:Choice>
        <mc:Fallback xmlns="">
          <p:sp>
            <p:nvSpPr>
              <p:cNvPr id="12" name="TextBox 11">
                <a:extLst>
                  <a:ext uri="{FF2B5EF4-FFF2-40B4-BE49-F238E27FC236}">
                    <a16:creationId xmlns:a16="http://schemas.microsoft.com/office/drawing/2014/main" id="{9E5B72B1-255E-EDEA-AA1F-253E66613AAE}"/>
                  </a:ext>
                </a:extLst>
              </p:cNvPr>
              <p:cNvSpPr txBox="1">
                <a:spLocks noRot="1" noChangeAspect="1" noMove="1" noResize="1" noEditPoints="1" noAdjustHandles="1" noChangeArrowheads="1" noChangeShapeType="1" noTextEdit="1"/>
              </p:cNvSpPr>
              <p:nvPr/>
            </p:nvSpPr>
            <p:spPr>
              <a:xfrm>
                <a:off x="7192066" y="3581721"/>
                <a:ext cx="355653" cy="287803"/>
              </a:xfrm>
              <a:prstGeom prst="rect">
                <a:avLst/>
              </a:prstGeom>
              <a:blipFill>
                <a:blip r:embed="rId10"/>
                <a:stretch>
                  <a:fillRect l="-6897" b="-12766"/>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275940589"/>
      </p:ext>
    </p:extLst>
  </p:cSld>
  <p:clrMapOvr>
    <a:masterClrMapping/>
  </p:clrMapOvr>
</p:sld>
</file>

<file path=ppt/theme/theme1.xml><?xml version="1.0" encoding="utf-8"?>
<a:theme xmlns:a="http://schemas.openxmlformats.org/drawingml/2006/main" name="Office 테마">
  <a:themeElements>
    <a:clrScheme name="_008_105">
      <a:dk1>
        <a:sysClr val="windowText" lastClr="000000"/>
      </a:dk1>
      <a:lt1>
        <a:sysClr val="window" lastClr="FFFFFF"/>
      </a:lt1>
      <a:dk2>
        <a:srgbClr val="44546A"/>
      </a:dk2>
      <a:lt2>
        <a:srgbClr val="E7E6E6"/>
      </a:lt2>
      <a:accent1>
        <a:srgbClr val="224D60"/>
      </a:accent1>
      <a:accent2>
        <a:srgbClr val="006182"/>
      </a:accent2>
      <a:accent3>
        <a:srgbClr val="4E849C"/>
      </a:accent3>
      <a:accent4>
        <a:srgbClr val="DCDBD9"/>
      </a:accent4>
      <a:accent5>
        <a:srgbClr val="3B626E"/>
      </a:accent5>
      <a:accent6>
        <a:srgbClr val="27383E"/>
      </a:accent6>
      <a:hlink>
        <a:srgbClr val="3F3F3F"/>
      </a:hlink>
      <a:folHlink>
        <a:srgbClr val="3F3F3F"/>
      </a:folHlink>
    </a:clrScheme>
    <a:fontScheme name="Pretendard_Black_standard">
      <a:majorFont>
        <a:latin typeface="Pretendard Black"/>
        <a:ea typeface="Pretendard Black"/>
        <a:cs typeface=""/>
      </a:majorFont>
      <a:minorFont>
        <a:latin typeface="Pretendard"/>
        <a:ea typeface="Pretendar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33DA558-9768-4A0D-818C-D4E7A95634EF}">
  <we:reference id="4b785c87-866c-4bad-85d8-5d1ae467ac9a" version="3.12.2.0" store="EXCatalog" storeType="EXCatalog"/>
  <we:alternateReferences>
    <we:reference id="WA104381909" version="3.12.2.0" store="ko-KR"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1affd91-7a1d-425b-9007-aa3cc0ee65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문서" ma:contentTypeID="0x010100F861240D04FFE04AB2643D5E3EA6AD64" ma:contentTypeVersion="4" ma:contentTypeDescription="새 문서를 만듭니다." ma:contentTypeScope="" ma:versionID="101ddc9f7f51fcddd469fc734cec4641">
  <xsd:schema xmlns:xsd="http://www.w3.org/2001/XMLSchema" xmlns:xs="http://www.w3.org/2001/XMLSchema" xmlns:p="http://schemas.microsoft.com/office/2006/metadata/properties" xmlns:ns3="81affd91-7a1d-425b-9007-aa3cc0ee6555" targetNamespace="http://schemas.microsoft.com/office/2006/metadata/properties" ma:root="true" ma:fieldsID="7870cd2ae84f890ee9bcbb63d01efe1f" ns3:_="">
    <xsd:import namespace="81affd91-7a1d-425b-9007-aa3cc0ee6555"/>
    <xsd:element name="properties">
      <xsd:complexType>
        <xsd:sequence>
          <xsd:element name="documentManagement">
            <xsd:complexType>
              <xsd:all>
                <xsd:element ref="ns3:MediaServiceMetadata" minOccurs="0"/>
                <xsd:element ref="ns3:MediaServiceFastMetadata"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ffd91-7a1d-425b-9007-aa3cc0ee6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콘텐츠 형식"/>
        <xsd:element ref="dc:title" minOccurs="0" maxOccurs="1" ma:index="4" ma:displayName="제목"/>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ED75A4-9A97-40E7-B3A1-2F3C16FC29B9}">
  <ds:schemaRefs>
    <ds:schemaRef ds:uri="http://schemas.microsoft.com/sharepoint/v3/contenttype/forms"/>
  </ds:schemaRefs>
</ds:datastoreItem>
</file>

<file path=customXml/itemProps2.xml><?xml version="1.0" encoding="utf-8"?>
<ds:datastoreItem xmlns:ds="http://schemas.openxmlformats.org/officeDocument/2006/customXml" ds:itemID="{9A0AE919-1CDB-48C7-8602-5C121B5B491A}">
  <ds:schemaRefs>
    <ds:schemaRef ds:uri="http://schemas.openxmlformats.org/package/2006/metadata/core-properties"/>
    <ds:schemaRef ds:uri="http://purl.org/dc/elements/1.1/"/>
    <ds:schemaRef ds:uri="http://purl.org/dc/terms/"/>
    <ds:schemaRef ds:uri="http://schemas.microsoft.com/office/2006/documentManagement/types"/>
    <ds:schemaRef ds:uri="81affd91-7a1d-425b-9007-aa3cc0ee6555"/>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FE98FC4-60DE-4A79-9629-9F1A816B7140}">
  <ds:schemaRefs>
    <ds:schemaRef ds:uri="81affd91-7a1d-425b-9007-aa3cc0ee65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966</TotalTime>
  <Words>2603</Words>
  <Application>Microsoft Office PowerPoint</Application>
  <PresentationFormat>와이드스크린</PresentationFormat>
  <Paragraphs>200</Paragraphs>
  <Slides>16</Slides>
  <Notes>16</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16</vt:i4>
      </vt:variant>
    </vt:vector>
  </HeadingPairs>
  <TitlesOfParts>
    <vt:vector size="24" baseType="lpstr">
      <vt:lpstr>Pretendard</vt:lpstr>
      <vt:lpstr>Pretendard Black</vt:lpstr>
      <vt:lpstr>Söhne</vt:lpstr>
      <vt:lpstr>TimesNewRomanPS-ItalicMT</vt:lpstr>
      <vt:lpstr>맑은 고딕</vt:lpstr>
      <vt:lpstr>Arial</vt:lpstr>
      <vt:lpstr>Cambria Math</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Yu Saebyeol</dc:creator>
  <cp:lastModifiedBy>박 지명</cp:lastModifiedBy>
  <cp:revision>68</cp:revision>
  <dcterms:created xsi:type="dcterms:W3CDTF">2022-08-03T01:14:38Z</dcterms:created>
  <dcterms:modified xsi:type="dcterms:W3CDTF">2024-01-31T01:27:57Z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0x010100F861240D04FFE04AB2643D5E3EA6AD64</vt:lpwstr>
  </property>
</Properties>
</file>