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6"/>
  </p:notesMasterIdLst>
  <p:sldIdLst>
    <p:sldId id="412" r:id="rId2"/>
    <p:sldId id="418" r:id="rId3"/>
    <p:sldId id="413" r:id="rId4"/>
    <p:sldId id="422" r:id="rId5"/>
    <p:sldId id="421" r:id="rId6"/>
    <p:sldId id="472" r:id="rId7"/>
    <p:sldId id="423" r:id="rId8"/>
    <p:sldId id="473" r:id="rId9"/>
    <p:sldId id="447" r:id="rId10"/>
    <p:sldId id="451" r:id="rId11"/>
    <p:sldId id="469" r:id="rId12"/>
    <p:sldId id="476" r:id="rId13"/>
    <p:sldId id="477" r:id="rId14"/>
    <p:sldId id="441" r:id="rId15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eting" id="{3018409C-EB3E-4CC4-BB88-3487C06C48D9}">
          <p14:sldIdLst>
            <p14:sldId id="412"/>
            <p14:sldId id="418"/>
            <p14:sldId id="413"/>
            <p14:sldId id="422"/>
            <p14:sldId id="421"/>
            <p14:sldId id="472"/>
            <p14:sldId id="423"/>
            <p14:sldId id="473"/>
            <p14:sldId id="447"/>
            <p14:sldId id="451"/>
            <p14:sldId id="469"/>
            <p14:sldId id="476"/>
            <p14:sldId id="477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1475" autoAdjust="0"/>
  </p:normalViewPr>
  <p:slideViewPr>
    <p:cSldViewPr snapToGrid="0">
      <p:cViewPr varScale="1">
        <p:scale>
          <a:sx n="114" d="100"/>
          <a:sy n="114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08:23:22.0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08:23:22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08:23:22.0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08:23:22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16E7CE-FEBB-4493-8220-BFF71D497981}" type="datetimeFigureOut">
              <a:rPr lang="ko-KR" altLang="en-US"/>
              <a:pPr>
                <a:defRPr/>
              </a:pPr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fld id="{9DAB5001-E758-487A-9C1A-AE03BC355EF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16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307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700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571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596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174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06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31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40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427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182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281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87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83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5001-E758-487A-9C1A-AE03BC355EF7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34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34F7-99A6-4E21-8F1A-3C8C1FCEF1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0933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8D94-AF47-4C74-8585-9AA74F2AC2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33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2367-6E18-4920-9E77-B10D04EE2D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02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13"/>
          <p:cNvCxnSpPr/>
          <p:nvPr userDrawn="1"/>
        </p:nvCxnSpPr>
        <p:spPr>
          <a:xfrm flipH="1">
            <a:off x="5070480" y="0"/>
            <a:ext cx="6894513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연세제목체" panose="02030504000101010101" pitchFamily="18" charset="-127"/>
              <a:ea typeface="연세제목체" panose="02030504000101010101" pitchFamily="18" charset="-127"/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0" y="6624638"/>
            <a:ext cx="12192000" cy="233362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>
            <a:off x="0" y="6638931"/>
            <a:ext cx="12192000" cy="231775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9" name="제목 28"/>
          <p:cNvSpPr>
            <a:spLocks noGrp="1"/>
          </p:cNvSpPr>
          <p:nvPr>
            <p:ph type="title"/>
          </p:nvPr>
        </p:nvSpPr>
        <p:spPr>
          <a:xfrm>
            <a:off x="515137" y="2274060"/>
            <a:ext cx="4569103" cy="132556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latin typeface="연세제목체" panose="02030504000101010101" pitchFamily="18" charset="-127"/>
                <a:ea typeface="연세제목체" panose="02030504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6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9167813" y="6624638"/>
            <a:ext cx="2743200" cy="246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17C6C5-34E4-4956-8D66-BE0723706F5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01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1588"/>
            <a:ext cx="12192000" cy="2333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0" y="6638931"/>
            <a:ext cx="12192000" cy="231775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0310" y="1115400"/>
            <a:ext cx="11578759" cy="527088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0307" y="346273"/>
            <a:ext cx="7794548" cy="396000"/>
          </a:xfrm>
        </p:spPr>
        <p:txBody>
          <a:bodyPr>
            <a:normAutofit/>
          </a:bodyPr>
          <a:lstStyle>
            <a:lvl1pPr>
              <a:defRPr sz="2000">
                <a:latin typeface="연세제목체" panose="02030504000101010101" pitchFamily="18" charset="-127"/>
                <a:ea typeface="연세제목체" panose="02030504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14" name="슬라이드 번호 개체 틀 28"/>
          <p:cNvSpPr>
            <a:spLocks noGrp="1"/>
          </p:cNvSpPr>
          <p:nvPr>
            <p:ph type="sldNum" sz="quarter" idx="11"/>
          </p:nvPr>
        </p:nvSpPr>
        <p:spPr>
          <a:xfrm>
            <a:off x="9167813" y="6638930"/>
            <a:ext cx="2743200" cy="2190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B0C2A7-D820-4840-B70A-312C70C92640}" type="slidenum">
              <a:rPr lang="ko-KR" altLang="en-US"/>
              <a:pPr/>
              <a:t>‹#›</a:t>
            </a:fld>
            <a:endParaRPr lang="ko-KR" altLang="en-US"/>
          </a:p>
        </p:txBody>
      </p:sp>
      <p:cxnSp>
        <p:nvCxnSpPr>
          <p:cNvPr id="3" name="직선 연결선 2"/>
          <p:cNvCxnSpPr/>
          <p:nvPr userDrawn="1"/>
        </p:nvCxnSpPr>
        <p:spPr>
          <a:xfrm flipV="1">
            <a:off x="0" y="857251"/>
            <a:ext cx="12192000" cy="1632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1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4954" y="5975350"/>
            <a:ext cx="15922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연세제목체" panose="02030504000101010101" pitchFamily="18" charset="-127"/>
              <a:ea typeface="연세제목체" panose="02030504000101010101" pitchFamily="18" charset="-127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6638931"/>
            <a:ext cx="12192000" cy="231775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9" name="슬라이드 번호 개체 틀 28"/>
          <p:cNvSpPr>
            <a:spLocks noGrp="1"/>
          </p:cNvSpPr>
          <p:nvPr>
            <p:ph type="sldNum" sz="quarter" idx="11"/>
          </p:nvPr>
        </p:nvSpPr>
        <p:spPr>
          <a:xfrm>
            <a:off x="9167813" y="657225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F1B3-28DB-4CB6-B0F5-9E68B261605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7024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9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pic>
        <p:nvPicPr>
          <p:cNvPr id="4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7" y="5930900"/>
            <a:ext cx="1593851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F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연세제목체" panose="02030504000101010101" pitchFamily="18" charset="-127"/>
              <a:ea typeface="연세제목체" panose="02030504000101010101" pitchFamily="18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6638931"/>
            <a:ext cx="12192000" cy="231775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2651" y="2778275"/>
            <a:ext cx="7886700" cy="1325563"/>
          </a:xfrm>
        </p:spPr>
        <p:txBody>
          <a:bodyPr>
            <a:normAutofit/>
          </a:bodyPr>
          <a:lstStyle>
            <a:lvl1pPr algn="ctr">
              <a:lnSpc>
                <a:spcPct val="150000"/>
              </a:lnSpc>
              <a:defRPr sz="2800">
                <a:solidFill>
                  <a:schemeClr val="bg1"/>
                </a:solidFill>
                <a:latin typeface="연세제목체" panose="02030504000101010101" pitchFamily="18" charset="-127"/>
                <a:ea typeface="연세제목체" panose="02030504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7" name="바닥글 개체 틀 27"/>
          <p:cNvSpPr>
            <a:spLocks noGrp="1"/>
          </p:cNvSpPr>
          <p:nvPr>
            <p:ph type="ftr" sz="quarter" idx="10"/>
          </p:nvPr>
        </p:nvSpPr>
        <p:spPr>
          <a:xfrm>
            <a:off x="4038600" y="657225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28"/>
          <p:cNvSpPr>
            <a:spLocks noGrp="1"/>
          </p:cNvSpPr>
          <p:nvPr>
            <p:ph type="sldNum" sz="quarter" idx="11"/>
          </p:nvPr>
        </p:nvSpPr>
        <p:spPr>
          <a:xfrm>
            <a:off x="9167813" y="657225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9A20A-C950-4085-88EB-ACB8639F28C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1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6207" y="6233886"/>
            <a:ext cx="2743200" cy="365125"/>
          </a:xfrm>
        </p:spPr>
        <p:txBody>
          <a:bodyPr/>
          <a:lstStyle/>
          <a:p>
            <a:fld id="{B6B0C2A7-D820-4840-B70A-312C70C926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1588"/>
            <a:ext cx="12192000" cy="2333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6638931"/>
            <a:ext cx="12192000" cy="231775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 flipV="1">
            <a:off x="0" y="857251"/>
            <a:ext cx="12192000" cy="1632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51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34F7-99A6-4E21-8F1A-3C8C1FCEF1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97689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E717-D758-4161-BEDD-F52D3E38D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63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393-72DE-4DDE-9442-685FCADD1C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89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1F97-C1FE-4871-8AE5-81686AFF44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19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34F7-99A6-4E21-8F1A-3C8C1FCEF1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48452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F6A2-55D6-4579-A878-AF718FD709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0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202F-ADDD-45FD-8873-9EAE90A2B2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5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34F7-99A6-4E21-8F1A-3C8C1FCEF1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1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86" r:id="rId12"/>
    <p:sldLayoutId id="2147483687" r:id="rId13"/>
    <p:sldLayoutId id="2147483688" r:id="rId14"/>
    <p:sldLayoutId id="2147483689" r:id="rId15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png"/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1.png"/><Relationship Id="rId27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png"/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27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727200" y="3046227"/>
            <a:ext cx="8247820" cy="396000"/>
          </a:xfrm>
        </p:spPr>
        <p:txBody>
          <a:bodyPr>
            <a:noAutofit/>
          </a:bodyPr>
          <a:lstStyle/>
          <a:p>
            <a:pPr algn="ctr"/>
            <a:r>
              <a:rPr lang="en-US" altLang="ko-KR" sz="1800" b="1" dirty="0">
                <a:latin typeface="+mn-ea"/>
                <a:ea typeface="+mn-ea"/>
              </a:rPr>
              <a:t>Reservation-based dispatching rule for make-to-order wafer FAB with high-priority lots</a:t>
            </a:r>
            <a:br>
              <a:rPr lang="en-US" altLang="ko-KR" sz="1800" b="1" dirty="0">
                <a:latin typeface="+mn-ea"/>
                <a:ea typeface="+mn-ea"/>
              </a:rPr>
            </a:br>
            <a:br>
              <a:rPr lang="en-US" altLang="ko-KR" sz="1800" b="1" dirty="0">
                <a:latin typeface="+mn-ea"/>
                <a:ea typeface="+mn-ea"/>
              </a:rPr>
            </a:br>
            <a:r>
              <a:rPr lang="en-US" altLang="ko-KR" sz="1800" b="1" dirty="0">
                <a:latin typeface="+mn-ea"/>
                <a:ea typeface="+mn-ea"/>
              </a:rPr>
              <a:t>Presented by Byun Min Kim </a:t>
            </a:r>
            <a:endParaRPr lang="ko-KR" altLang="en-US" sz="18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4BB4D-C330-F656-DA54-91385E61FB81}"/>
              </a:ext>
            </a:extLst>
          </p:cNvPr>
          <p:cNvSpPr txBox="1"/>
          <p:nvPr/>
        </p:nvSpPr>
        <p:spPr>
          <a:xfrm>
            <a:off x="0" y="350981"/>
            <a:ext cx="449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2023.05.17 ORLAB seminar</a:t>
            </a:r>
            <a:endParaRPr lang="ko-KR" altLang="en-US" dirty="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B050E2D-31A4-288B-823B-E952B74C052B}"/>
              </a:ext>
            </a:extLst>
          </p:cNvPr>
          <p:cNvCxnSpPr>
            <a:cxnSpLocks/>
          </p:cNvCxnSpPr>
          <p:nvPr/>
        </p:nvCxnSpPr>
        <p:spPr>
          <a:xfrm>
            <a:off x="1727200" y="2004291"/>
            <a:ext cx="83958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CB48881-EA84-CCD2-B27A-1663BCE63517}"/>
              </a:ext>
            </a:extLst>
          </p:cNvPr>
          <p:cNvCxnSpPr>
            <a:cxnSpLocks/>
          </p:cNvCxnSpPr>
          <p:nvPr/>
        </p:nvCxnSpPr>
        <p:spPr>
          <a:xfrm>
            <a:off x="1727200" y="4290291"/>
            <a:ext cx="83958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92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Method (2 Logics to select machine) 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9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114CA4C-BEB7-AB41-91CE-883D8DA4B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01" y="1197270"/>
            <a:ext cx="4726706" cy="36421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031A84-9C51-66A5-104B-C0A8D7EAF66E}"/>
              </a:ext>
            </a:extLst>
          </p:cNvPr>
          <p:cNvSpPr txBox="1"/>
          <p:nvPr/>
        </p:nvSpPr>
        <p:spPr>
          <a:xfrm>
            <a:off x="5729681" y="1396023"/>
            <a:ext cx="5452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Priority 1 : Tool that minimizes the waiting time of a high     priority lot for reservation among identical tools is selected </a:t>
            </a:r>
            <a:endParaRPr lang="ko-KR" alt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2FA44-78B4-4D43-98DF-67260E03649A}"/>
              </a:ext>
            </a:extLst>
          </p:cNvPr>
          <p:cNvSpPr txBox="1"/>
          <p:nvPr/>
        </p:nvSpPr>
        <p:spPr>
          <a:xfrm>
            <a:off x="6578529" y="2411210"/>
            <a:ext cx="375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A1 , A2 wins ! (A1 vs A2 vs A3) </a:t>
            </a:r>
            <a:endParaRPr lang="ko-KR" alt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1BB9A-949C-F764-02B9-A3DE379D81D1}"/>
              </a:ext>
            </a:extLst>
          </p:cNvPr>
          <p:cNvSpPr txBox="1"/>
          <p:nvPr/>
        </p:nvSpPr>
        <p:spPr>
          <a:xfrm>
            <a:off x="5640239" y="3403291"/>
            <a:ext cx="5880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Priority 2 : In the case of “ties” a tool that minimizes the decrease in utilization caused by reservation among those tools selected by the First logic is selected   </a:t>
            </a:r>
            <a:endParaRPr lang="ko-KR" alt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0BBF8B-84C7-9ECF-5D0A-615F04C2A23A}"/>
              </a:ext>
            </a:extLst>
          </p:cNvPr>
          <p:cNvSpPr txBox="1"/>
          <p:nvPr/>
        </p:nvSpPr>
        <p:spPr>
          <a:xfrm>
            <a:off x="7208818" y="475563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A2 win ! (A1 vs A2) </a:t>
            </a:r>
            <a:endParaRPr lang="ko-KR" alt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717DF-1A36-627B-8DAE-C7D353B44103}"/>
              </a:ext>
            </a:extLst>
          </p:cNvPr>
          <p:cNvSpPr txBox="1"/>
          <p:nvPr/>
        </p:nvSpPr>
        <p:spPr>
          <a:xfrm>
            <a:off x="118501" y="5660730"/>
            <a:ext cx="7659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High priority Lot have to select one machine among A1, A2, A3 </a:t>
            </a:r>
          </a:p>
          <a:p>
            <a:r>
              <a:rPr lang="en-US" altLang="ko-KR" sz="1400" dirty="0"/>
              <a:t>      (Suppose that top priority lot of A1,A2,A3 are same)</a:t>
            </a:r>
            <a:endParaRPr lang="ko-KR" altLang="en-US" sz="1400" dirty="0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657C66C7-2410-F60B-BFD8-2EE5C4110678}"/>
              </a:ext>
            </a:extLst>
          </p:cNvPr>
          <p:cNvSpPr/>
          <p:nvPr/>
        </p:nvSpPr>
        <p:spPr>
          <a:xfrm rot="16200000">
            <a:off x="2238635" y="5173170"/>
            <a:ext cx="486437" cy="226733"/>
          </a:xfrm>
          <a:prstGeom prst="rightArrow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2321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j-ea"/>
              </a:rPr>
              <a:t>Experiment (percentage of tardy) </a:t>
            </a:r>
            <a:endParaRPr lang="ko-KR" altLang="en-US" sz="2400" b="1" dirty="0">
              <a:latin typeface="+mj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10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4EB2A2F-E57F-FA0D-8CF9-75D28CADA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83" y="1149919"/>
            <a:ext cx="5427677" cy="52665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D2E041-EDA9-B4D8-0A56-C4F03E9C2B47}"/>
              </a:ext>
            </a:extLst>
          </p:cNvPr>
          <p:cNvSpPr txBox="1"/>
          <p:nvPr/>
        </p:nvSpPr>
        <p:spPr>
          <a:xfrm>
            <a:off x="394284" y="3363985"/>
            <a:ext cx="461394" cy="3942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526CD-D102-78C5-1DDA-3D1A965A3082}"/>
              </a:ext>
            </a:extLst>
          </p:cNvPr>
          <p:cNvSpPr txBox="1"/>
          <p:nvPr/>
        </p:nvSpPr>
        <p:spPr>
          <a:xfrm>
            <a:off x="-83890" y="3758268"/>
            <a:ext cx="22052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Percentage of high priority lot </a:t>
            </a:r>
            <a:endParaRPr lang="ko-KR" alt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CAA5C-EA1B-D5BC-DDB2-BB426B72CC81}"/>
              </a:ext>
            </a:extLst>
          </p:cNvPr>
          <p:cNvSpPr txBox="1"/>
          <p:nvPr/>
        </p:nvSpPr>
        <p:spPr>
          <a:xfrm>
            <a:off x="6096000" y="2380619"/>
            <a:ext cx="5368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Terms</a:t>
            </a:r>
          </a:p>
          <a:p>
            <a:r>
              <a:rPr lang="en-US" altLang="ko-KR" sz="1400" dirty="0"/>
              <a:t>Type 1 = conventional dispatching rules(FIFO, SPT, ODD, H-first)</a:t>
            </a:r>
          </a:p>
          <a:p>
            <a:r>
              <a:rPr lang="en-US" altLang="ko-KR" sz="1400" dirty="0"/>
              <a:t>Type 2 = conventional reservation based dispatching rules </a:t>
            </a:r>
            <a:endParaRPr lang="ko-KR" altLang="en-US" sz="1400" dirty="0"/>
          </a:p>
          <a:p>
            <a:r>
              <a:rPr lang="en-US" altLang="ko-KR" sz="1400" dirty="0"/>
              <a:t>Type 3 = proposed reservation based dispatching rules </a:t>
            </a:r>
            <a:endParaRPr lang="ko-KR" altLang="en-US" sz="1400" dirty="0"/>
          </a:p>
          <a:p>
            <a:r>
              <a:rPr lang="en-US" altLang="ko-KR" sz="1400" dirty="0"/>
              <a:t>RD (1,2,3) = Reservation Depth (1,2,3)</a:t>
            </a:r>
            <a:endParaRPr lang="ko-KR" altLang="en-US" sz="1400" dirty="0"/>
          </a:p>
          <a:p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F66649-5FD5-BA2B-A412-A0A78DF3968D}"/>
              </a:ext>
            </a:extLst>
          </p:cNvPr>
          <p:cNvSpPr txBox="1"/>
          <p:nvPr/>
        </p:nvSpPr>
        <p:spPr>
          <a:xfrm>
            <a:off x="394284" y="6022165"/>
            <a:ext cx="461394" cy="3942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4DB03-F2E4-47CE-9E75-4854FD42EB66}"/>
              </a:ext>
            </a:extLst>
          </p:cNvPr>
          <p:cNvSpPr txBox="1"/>
          <p:nvPr/>
        </p:nvSpPr>
        <p:spPr>
          <a:xfrm>
            <a:off x="0" y="6380738"/>
            <a:ext cx="22052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Percentage of high priority lot </a:t>
            </a:r>
            <a:endParaRPr lang="ko-KR" alt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BA6F85-FBEC-2B36-3023-8540C1AB230A}"/>
              </a:ext>
            </a:extLst>
          </p:cNvPr>
          <p:cNvSpPr txBox="1"/>
          <p:nvPr/>
        </p:nvSpPr>
        <p:spPr>
          <a:xfrm>
            <a:off x="6096000" y="1149919"/>
            <a:ext cx="542459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Condition</a:t>
            </a:r>
          </a:p>
          <a:p>
            <a:r>
              <a:rPr lang="en-US" altLang="ko-KR" sz="1400" dirty="0"/>
              <a:t>Total number of machine groups = 93</a:t>
            </a:r>
          </a:p>
          <a:p>
            <a:r>
              <a:rPr lang="en-US" altLang="ko-KR" sz="1400" dirty="0"/>
              <a:t>Total number of machine = 230</a:t>
            </a:r>
          </a:p>
          <a:p>
            <a:r>
              <a:rPr lang="en-US" altLang="ko-KR" sz="1400" dirty="0"/>
              <a:t>Average number of steps = 282</a:t>
            </a:r>
          </a:p>
          <a:p>
            <a:r>
              <a:rPr lang="en-US" altLang="ko-KR" sz="1400" dirty="0"/>
              <a:t>simulation period : 3 month of real FAB </a:t>
            </a:r>
          </a:p>
          <a:p>
            <a:r>
              <a:rPr lang="en-US" altLang="ko-KR" dirty="0"/>
              <a:t>  </a:t>
            </a: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554862-7353-5E3A-9FA2-F4BCA33A400E}"/>
              </a:ext>
            </a:extLst>
          </p:cNvPr>
          <p:cNvSpPr txBox="1"/>
          <p:nvPr/>
        </p:nvSpPr>
        <p:spPr>
          <a:xfrm>
            <a:off x="5911442" y="4295229"/>
            <a:ext cx="61491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Conventional reservation-based dispatching rule negatively influences the flow of normal lots than proposed method </a:t>
            </a:r>
            <a:endParaRPr lang="ko-KR" alt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633A3D-3113-FBCD-63AD-5BFFFC539988}"/>
              </a:ext>
            </a:extLst>
          </p:cNvPr>
          <p:cNvSpPr txBox="1"/>
          <p:nvPr/>
        </p:nvSpPr>
        <p:spPr>
          <a:xfrm>
            <a:off x="5911442" y="5134042"/>
            <a:ext cx="6149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Deeper reservation depth can cause tardiness of normal lot </a:t>
            </a:r>
            <a:endParaRPr lang="ko-KR" alt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2B00BE-C53C-B997-28DB-A5F5E8956FB5}"/>
              </a:ext>
            </a:extLst>
          </p:cNvPr>
          <p:cNvSpPr txBox="1"/>
          <p:nvPr/>
        </p:nvSpPr>
        <p:spPr>
          <a:xfrm>
            <a:off x="4337108" y="1568741"/>
            <a:ext cx="1374720" cy="4811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5947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j-ea"/>
              </a:rPr>
              <a:t>Experiment (Average utilization) </a:t>
            </a:r>
            <a:endParaRPr lang="ko-KR" altLang="en-US" sz="2400" b="1" dirty="0">
              <a:latin typeface="+mj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12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B48057F-BB60-2FB3-1707-403FFC408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04" y="1012432"/>
            <a:ext cx="6358854" cy="45494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F43DEF-3F80-804D-CFC6-7CB32F4282D2}"/>
              </a:ext>
            </a:extLst>
          </p:cNvPr>
          <p:cNvSpPr txBox="1"/>
          <p:nvPr/>
        </p:nvSpPr>
        <p:spPr>
          <a:xfrm>
            <a:off x="324914" y="4998640"/>
            <a:ext cx="317489" cy="429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411D8-D742-1487-0FF9-6B5FC736CBF5}"/>
              </a:ext>
            </a:extLst>
          </p:cNvPr>
          <p:cNvSpPr txBox="1"/>
          <p:nvPr/>
        </p:nvSpPr>
        <p:spPr>
          <a:xfrm>
            <a:off x="-96799" y="5561902"/>
            <a:ext cx="22052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Percentage of high priority lot </a:t>
            </a:r>
            <a:endParaRPr lang="ko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FC1AD-1D93-021A-534F-E6AD1EAEE93F}"/>
              </a:ext>
            </a:extLst>
          </p:cNvPr>
          <p:cNvSpPr txBox="1"/>
          <p:nvPr/>
        </p:nvSpPr>
        <p:spPr>
          <a:xfrm>
            <a:off x="6617840" y="2211667"/>
            <a:ext cx="5536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Terms</a:t>
            </a:r>
          </a:p>
          <a:p>
            <a:r>
              <a:rPr lang="en-US" altLang="ko-KR" sz="1400" dirty="0"/>
              <a:t>Type 1 = conventional dispatching rules(FIFO, SPT, ODD, H-first)</a:t>
            </a:r>
          </a:p>
          <a:p>
            <a:r>
              <a:rPr lang="en-US" altLang="ko-KR" sz="1400" dirty="0"/>
              <a:t>Type 2 = conventional reservation based dispatching rules </a:t>
            </a:r>
            <a:endParaRPr lang="ko-KR" altLang="en-US" sz="1400" dirty="0"/>
          </a:p>
          <a:p>
            <a:r>
              <a:rPr lang="en-US" altLang="ko-KR" sz="1400" dirty="0"/>
              <a:t>Type 3 = proposed reservation based dispatching rules </a:t>
            </a:r>
            <a:endParaRPr lang="ko-KR" altLang="en-US" sz="1400" dirty="0"/>
          </a:p>
          <a:p>
            <a:r>
              <a:rPr lang="en-US" altLang="ko-KR" sz="1400" dirty="0"/>
              <a:t>RD (1,2,3) = Reservation Depth (1,2,3)</a:t>
            </a:r>
            <a:endParaRPr lang="ko-KR" altLang="en-US" sz="1400" dirty="0"/>
          </a:p>
          <a:p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C0031-58C5-901E-AD90-AC281011E22E}"/>
              </a:ext>
            </a:extLst>
          </p:cNvPr>
          <p:cNvSpPr txBox="1"/>
          <p:nvPr/>
        </p:nvSpPr>
        <p:spPr>
          <a:xfrm>
            <a:off x="6634639" y="1045231"/>
            <a:ext cx="542459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Condition</a:t>
            </a:r>
          </a:p>
          <a:p>
            <a:r>
              <a:rPr lang="en-US" altLang="ko-KR" sz="1400" dirty="0"/>
              <a:t>Total number of machine groups = 93</a:t>
            </a:r>
          </a:p>
          <a:p>
            <a:r>
              <a:rPr lang="en-US" altLang="ko-KR" sz="1400" dirty="0"/>
              <a:t>Total number of machine = 230</a:t>
            </a:r>
          </a:p>
          <a:p>
            <a:r>
              <a:rPr lang="en-US" altLang="ko-KR" sz="1400" dirty="0"/>
              <a:t>Average number of steps = 282</a:t>
            </a:r>
          </a:p>
          <a:p>
            <a:r>
              <a:rPr lang="en-US" altLang="ko-KR" sz="1400" dirty="0"/>
              <a:t>simulation period : 3 month of real FAB </a:t>
            </a:r>
          </a:p>
          <a:p>
            <a:r>
              <a:rPr lang="en-US" altLang="ko-KR" dirty="0"/>
              <a:t>  </a:t>
            </a: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197FFE-4ACC-F2B6-44AC-43EEE307CA4F}"/>
              </a:ext>
            </a:extLst>
          </p:cNvPr>
          <p:cNvSpPr txBox="1"/>
          <p:nvPr/>
        </p:nvSpPr>
        <p:spPr>
          <a:xfrm>
            <a:off x="6662460" y="3707076"/>
            <a:ext cx="53689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Deeper reservation depth can decrease of machine utilization  </a:t>
            </a:r>
            <a:endParaRPr lang="ko-KR" alt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5A055E-FE69-31C0-6024-E186F1C52352}"/>
              </a:ext>
            </a:extLst>
          </p:cNvPr>
          <p:cNvSpPr txBox="1"/>
          <p:nvPr/>
        </p:nvSpPr>
        <p:spPr>
          <a:xfrm>
            <a:off x="4781725" y="1711354"/>
            <a:ext cx="1757576" cy="37834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DFDB3E-3126-7C79-44E3-3449AABC9C39}"/>
              </a:ext>
            </a:extLst>
          </p:cNvPr>
          <p:cNvSpPr txBox="1"/>
          <p:nvPr/>
        </p:nvSpPr>
        <p:spPr>
          <a:xfrm>
            <a:off x="6683768" y="4475420"/>
            <a:ext cx="56055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Conventional reservation-based dispatching rule cause lower machine utilization than proposed method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0518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j-ea"/>
              </a:rPr>
              <a:t>Conclusion</a:t>
            </a:r>
            <a:endParaRPr lang="ko-KR" altLang="en-US" sz="2400" b="1" dirty="0">
              <a:latin typeface="+mj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13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20374-86DB-4FF7-A50C-442DD17A900C}"/>
              </a:ext>
            </a:extLst>
          </p:cNvPr>
          <p:cNvSpPr txBox="1"/>
          <p:nvPr/>
        </p:nvSpPr>
        <p:spPr>
          <a:xfrm>
            <a:off x="336897" y="3338130"/>
            <a:ext cx="1116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Paper realized me that when selecting equipment from the lot’s perspective, there’s many ways to consider various factors beyond just distance  </a:t>
            </a:r>
            <a:endParaRPr lang="ko-KR" alt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DA28F-8291-5D31-8C5D-CACC1F2387C9}"/>
              </a:ext>
            </a:extLst>
          </p:cNvPr>
          <p:cNvSpPr txBox="1"/>
          <p:nvPr/>
        </p:nvSpPr>
        <p:spPr>
          <a:xfrm>
            <a:off x="336897" y="1265507"/>
            <a:ext cx="11183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It is possible to reduce the tardiness of normal lots caused by the reservations, it is impossible to solve perfectly the fundamental limitation of the reservation policy</a:t>
            </a:r>
            <a:endParaRPr lang="ko-KR" alt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FBDC23-0BAB-74F6-BB2E-5AD7344121B7}"/>
              </a:ext>
            </a:extLst>
          </p:cNvPr>
          <p:cNvSpPr txBox="1"/>
          <p:nvPr/>
        </p:nvSpPr>
        <p:spPr>
          <a:xfrm>
            <a:off x="336897" y="2304083"/>
            <a:ext cx="94795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It is necessary to control the influence level of a high-priority lot by reservation depth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779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[R] 14">
            <a:extLst>
              <a:ext uri="{FF2B5EF4-FFF2-40B4-BE49-F238E27FC236}">
                <a16:creationId xmlns:a16="http://schemas.microsoft.com/office/drawing/2014/main" id="{54C2FF03-916B-4E53-96A0-9B32AE0C22C0}"/>
              </a:ext>
            </a:extLst>
          </p:cNvPr>
          <p:cNvCxnSpPr>
            <a:cxnSpLocks/>
          </p:cNvCxnSpPr>
          <p:nvPr/>
        </p:nvCxnSpPr>
        <p:spPr>
          <a:xfrm flipH="1">
            <a:off x="2639437" y="4336361"/>
            <a:ext cx="6012857" cy="0"/>
          </a:xfrm>
          <a:prstGeom prst="line">
            <a:avLst/>
          </a:prstGeom>
          <a:ln w="88900">
            <a:solidFill>
              <a:srgbClr val="1B4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266C1AB-42BE-D852-9CCB-B7BA69CE6B11}"/>
              </a:ext>
            </a:extLst>
          </p:cNvPr>
          <p:cNvSpPr txBox="1"/>
          <p:nvPr/>
        </p:nvSpPr>
        <p:spPr>
          <a:xfrm>
            <a:off x="2516087" y="2424023"/>
            <a:ext cx="7418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b="1" dirty="0"/>
              <a:t>Thank you</a:t>
            </a:r>
            <a:endParaRPr lang="ko-KR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60404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Introduction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8EB7E3-1909-8C38-F189-091F686F91C2}"/>
              </a:ext>
            </a:extLst>
          </p:cNvPr>
          <p:cNvSpPr txBox="1"/>
          <p:nvPr/>
        </p:nvSpPr>
        <p:spPr>
          <a:xfrm>
            <a:off x="0" y="909523"/>
            <a:ext cx="11402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Purpose of this paper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D45A49-5B89-0D63-4F26-CB37E74DC13F}"/>
              </a:ext>
            </a:extLst>
          </p:cNvPr>
          <p:cNvSpPr txBox="1"/>
          <p:nvPr/>
        </p:nvSpPr>
        <p:spPr>
          <a:xfrm>
            <a:off x="118499" y="1248439"/>
            <a:ext cx="1154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Develop a reservation based dispatching rule for on-time delivery of high priority lots with low tardiness for normal lot in make to order wafer FAB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6DCF96-DB17-2528-6798-978C39B6803E}"/>
              </a:ext>
            </a:extLst>
          </p:cNvPr>
          <p:cNvSpPr txBox="1"/>
          <p:nvPr/>
        </p:nvSpPr>
        <p:spPr>
          <a:xfrm>
            <a:off x="0" y="3839521"/>
            <a:ext cx="5838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Why on-time delivery of high priority lot is important ?  </a:t>
            </a:r>
            <a:endParaRPr lang="ko-KR" alt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31ED2-8F61-184A-23F6-76F9309E2EB2}"/>
              </a:ext>
            </a:extLst>
          </p:cNvPr>
          <p:cNvSpPr txBox="1"/>
          <p:nvPr/>
        </p:nvSpPr>
        <p:spPr>
          <a:xfrm>
            <a:off x="0" y="1977353"/>
            <a:ext cx="3674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What is make to order ? </a:t>
            </a:r>
            <a:endParaRPr lang="ko-KR" altLang="en-US" sz="1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79E9BC-336A-CC1A-8AA7-F25B49D32D64}"/>
              </a:ext>
            </a:extLst>
          </p:cNvPr>
          <p:cNvSpPr txBox="1"/>
          <p:nvPr/>
        </p:nvSpPr>
        <p:spPr>
          <a:xfrm>
            <a:off x="118499" y="3110607"/>
            <a:ext cx="8164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Make to order FAB have to deal with two different types of lots : high priority and normal </a:t>
            </a:r>
            <a:endParaRPr lang="ko-KR" alt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8D1FB9-014B-F182-3DE0-A1CB60C53C14}"/>
              </a:ext>
            </a:extLst>
          </p:cNvPr>
          <p:cNvSpPr txBox="1"/>
          <p:nvPr/>
        </p:nvSpPr>
        <p:spPr>
          <a:xfrm>
            <a:off x="118499" y="2425875"/>
            <a:ext cx="816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Make to order(MTO) is a production strategy or manufacturing approach where products are manufactured or customized based on specific customer orders or request </a:t>
            </a:r>
            <a:endParaRPr lang="ko-KR" alt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0550D7-0F73-8C0B-E688-214BED11AFB8}"/>
              </a:ext>
            </a:extLst>
          </p:cNvPr>
          <p:cNvSpPr txBox="1"/>
          <p:nvPr/>
        </p:nvSpPr>
        <p:spPr>
          <a:xfrm>
            <a:off x="118499" y="4308939"/>
            <a:ext cx="8164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High priority lot can makes higher margin than normal lot </a:t>
            </a:r>
            <a:endParaRPr lang="ko-KR" alt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E431CB-3ADF-65BC-D737-7D827667B1FC}"/>
              </a:ext>
            </a:extLst>
          </p:cNvPr>
          <p:cNvSpPr txBox="1"/>
          <p:nvPr/>
        </p:nvSpPr>
        <p:spPr>
          <a:xfrm>
            <a:off x="118499" y="4883835"/>
            <a:ext cx="8164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High priority lot : shorter cycle times, smaller in scale of production, higher margin   </a:t>
            </a:r>
            <a:endParaRPr lang="ko-KR" alt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BD5482-A4D0-210A-9D86-8E601A6FA67C}"/>
              </a:ext>
            </a:extLst>
          </p:cNvPr>
          <p:cNvSpPr txBox="1"/>
          <p:nvPr/>
        </p:nvSpPr>
        <p:spPr>
          <a:xfrm>
            <a:off x="118499" y="5458731"/>
            <a:ext cx="8164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Normal lot : longer cycle times, smaller in scale of production, lower margin  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6880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Related Works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A5846A-47B2-13D1-C586-B532DE53072C}"/>
              </a:ext>
            </a:extLst>
          </p:cNvPr>
          <p:cNvSpPr txBox="1"/>
          <p:nvPr/>
        </p:nvSpPr>
        <p:spPr>
          <a:xfrm>
            <a:off x="74719" y="2567570"/>
            <a:ext cx="11633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/>
              <a:t>Efficient development of cycle time response surfaces using progressive simulation metamodeling, 2014, Hsieh et al </a:t>
            </a:r>
            <a:endParaRPr lang="ko-KR" alt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792EE2-AC57-6092-C282-B99E8153DF17}"/>
              </a:ext>
            </a:extLst>
          </p:cNvPr>
          <p:cNvSpPr txBox="1"/>
          <p:nvPr/>
        </p:nvSpPr>
        <p:spPr>
          <a:xfrm>
            <a:off x="72317" y="3210327"/>
            <a:ext cx="10821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Proposed  generate a meta-model of relationship between the percentage of hot lots and the cycle time of normal lots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248564-4F56-2B7F-C1CF-EDE0A801F079}"/>
              </a:ext>
            </a:extLst>
          </p:cNvPr>
          <p:cNvSpPr txBox="1"/>
          <p:nvPr/>
        </p:nvSpPr>
        <p:spPr>
          <a:xfrm>
            <a:off x="89097" y="4697999"/>
            <a:ext cx="1082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Proposed a dispatching rule to achieve on-time delivery of high priority lots, as well as the work in process balance of normal lots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2297C8-A5E9-B39B-AB49-79D48411ECE1}"/>
              </a:ext>
            </a:extLst>
          </p:cNvPr>
          <p:cNvSpPr txBox="1"/>
          <p:nvPr/>
        </p:nvSpPr>
        <p:spPr>
          <a:xfrm>
            <a:off x="89100" y="4140782"/>
            <a:ext cx="114020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 err="1"/>
              <a:t>Prioritising</a:t>
            </a:r>
            <a:r>
              <a:rPr lang="en-US" altLang="ko-KR" sz="1400" b="1" dirty="0"/>
              <a:t> production and engineering lots in wafer fabrication facilities: a simulation study, 2011, Crist et al    </a:t>
            </a:r>
            <a:endParaRPr lang="ko-KR" altLang="en-US" sz="1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39008-0FDA-2EAE-1FF1-4F81B759D0E3}"/>
              </a:ext>
            </a:extLst>
          </p:cNvPr>
          <p:cNvSpPr txBox="1"/>
          <p:nvPr/>
        </p:nvSpPr>
        <p:spPr>
          <a:xfrm>
            <a:off x="72321" y="1047745"/>
            <a:ext cx="116332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/>
              <a:t>Selection of dispatching rules on multiple dispatching decision points in real-time scheduling of a semiconductor wafer fabrication system, 2003, Min et al </a:t>
            </a:r>
            <a:endParaRPr lang="ko-KR" altLang="en-US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45E3C0-0793-12FC-79EA-24E477C6459E}"/>
              </a:ext>
            </a:extLst>
          </p:cNvPr>
          <p:cNvSpPr txBox="1"/>
          <p:nvPr/>
        </p:nvSpPr>
        <p:spPr>
          <a:xfrm>
            <a:off x="72318" y="1661772"/>
            <a:ext cx="10821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Min proposed a new rules to improve system performances by combining machine and vehicle dispatching policies </a:t>
            </a:r>
          </a:p>
        </p:txBody>
      </p:sp>
    </p:spTree>
    <p:extLst>
      <p:ext uri="{BB962C8B-B14F-4D97-AF65-F5344CB8AC3E}">
        <p14:creationId xmlns:p14="http://schemas.microsoft.com/office/powerpoint/2010/main" val="16921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Problem statement 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AD742-4744-CA52-4630-E72372FF4832}"/>
              </a:ext>
            </a:extLst>
          </p:cNvPr>
          <p:cNvSpPr txBox="1"/>
          <p:nvPr/>
        </p:nvSpPr>
        <p:spPr>
          <a:xfrm>
            <a:off x="-243681" y="1609356"/>
            <a:ext cx="121264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400" b="1" dirty="0"/>
              <a:t>***</a:t>
            </a:r>
            <a:r>
              <a:rPr lang="en-US" altLang="ko-KR" sz="1400" b="1" dirty="0"/>
              <a:t>Making Reservation based dispatching rule for high priority lot to achieve low tardiness for*** </a:t>
            </a:r>
          </a:p>
          <a:p>
            <a:pPr algn="ctr"/>
            <a:r>
              <a:rPr lang="en-US" altLang="ko-KR" sz="1400" b="1" dirty="0"/>
              <a:t>normal lots as well as on-time delivery of high priority lots </a:t>
            </a:r>
            <a:endParaRPr lang="ko-KR" altLang="en-US" sz="1400" b="1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B036B39-1C0F-B105-01DA-3DA49C7686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2" t="2250" r="727"/>
          <a:stretch/>
        </p:blipFill>
        <p:spPr>
          <a:xfrm>
            <a:off x="1967563" y="3703983"/>
            <a:ext cx="7858924" cy="2856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42A8BE-6E1A-CB2A-6013-91EBC65EB2C8}"/>
              </a:ext>
            </a:extLst>
          </p:cNvPr>
          <p:cNvSpPr txBox="1"/>
          <p:nvPr/>
        </p:nvSpPr>
        <p:spPr>
          <a:xfrm>
            <a:off x="118501" y="2361801"/>
            <a:ext cx="618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What is reservation ? </a:t>
            </a:r>
            <a:endParaRPr lang="ko-KR" altLang="en-US" sz="1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ECA373-5CB5-3542-E24C-2B80E6E84F43}"/>
              </a:ext>
            </a:extLst>
          </p:cNvPr>
          <p:cNvSpPr txBox="1"/>
          <p:nvPr/>
        </p:nvSpPr>
        <p:spPr>
          <a:xfrm>
            <a:off x="118501" y="2795195"/>
            <a:ext cx="9170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Provisional allocation of a tool to ensure the capacity of high-priority lots that have not yet arrived  </a:t>
            </a:r>
            <a:endParaRPr lang="ko-KR" altLang="en-US" sz="1400" dirty="0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068200CB-9A23-08CA-D143-8C9C85CDD030}"/>
              </a:ext>
            </a:extLst>
          </p:cNvPr>
          <p:cNvCxnSpPr>
            <a:cxnSpLocks/>
          </p:cNvCxnSpPr>
          <p:nvPr/>
        </p:nvCxnSpPr>
        <p:spPr>
          <a:xfrm>
            <a:off x="2592137" y="1883908"/>
            <a:ext cx="26090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3118913-205B-15EC-34A0-E6CC93BABAD7}"/>
              </a:ext>
            </a:extLst>
          </p:cNvPr>
          <p:cNvSpPr txBox="1"/>
          <p:nvPr/>
        </p:nvSpPr>
        <p:spPr>
          <a:xfrm>
            <a:off x="151632" y="3238239"/>
            <a:ext cx="618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Example of reservation</a:t>
            </a:r>
            <a:endParaRPr lang="ko-KR" alt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6288D1-CC08-93E9-9D8C-AFD81DEFDCC8}"/>
              </a:ext>
            </a:extLst>
          </p:cNvPr>
          <p:cNvSpPr txBox="1"/>
          <p:nvPr/>
        </p:nvSpPr>
        <p:spPr>
          <a:xfrm>
            <a:off x="3713526" y="895019"/>
            <a:ext cx="449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Reservation based dispatching problem </a:t>
            </a:r>
            <a:endParaRPr lang="ko-KR" altLang="en-US" sz="1400" b="1" dirty="0"/>
          </a:p>
        </p:txBody>
      </p:sp>
      <p:sp>
        <p:nvSpPr>
          <p:cNvPr id="11" name="화살표: 아래쪽 10">
            <a:extLst>
              <a:ext uri="{FF2B5EF4-FFF2-40B4-BE49-F238E27FC236}">
                <a16:creationId xmlns:a16="http://schemas.microsoft.com/office/drawing/2014/main" id="{86E28404-9DFB-C157-6C25-BF59F4729B58}"/>
              </a:ext>
            </a:extLst>
          </p:cNvPr>
          <p:cNvSpPr/>
          <p:nvPr/>
        </p:nvSpPr>
        <p:spPr>
          <a:xfrm>
            <a:off x="5410899" y="1301079"/>
            <a:ext cx="285226" cy="342464"/>
          </a:xfrm>
          <a:prstGeom prst="downArrow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05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Issue of reservation policy 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8" name="잉크 37">
                <a:extLst>
                  <a:ext uri="{FF2B5EF4-FFF2-40B4-BE49-F238E27FC236}">
                    <a16:creationId xmlns:a16="http://schemas.microsoft.com/office/drawing/2014/main" id="{B8C7CE41-A98B-7254-EFAF-AC5E938C2BD4}"/>
                  </a:ext>
                </a:extLst>
              </p14:cNvPr>
              <p14:cNvContentPartPr/>
              <p14:nvPr/>
            </p14:nvContentPartPr>
            <p14:xfrm>
              <a:off x="-1690665" y="618545"/>
              <a:ext cx="360" cy="360"/>
            </p14:xfrm>
          </p:contentPart>
        </mc:Choice>
        <mc:Fallback xmlns="">
          <p:pic>
            <p:nvPicPr>
              <p:cNvPr id="38" name="잉크 37">
                <a:extLst>
                  <a:ext uri="{FF2B5EF4-FFF2-40B4-BE49-F238E27FC236}">
                    <a16:creationId xmlns:a16="http://schemas.microsoft.com/office/drawing/2014/main" id="{B8C7CE41-A98B-7254-EFAF-AC5E938C2BD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-1699305" y="6099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9" name="잉크 38">
                <a:extLst>
                  <a:ext uri="{FF2B5EF4-FFF2-40B4-BE49-F238E27FC236}">
                    <a16:creationId xmlns:a16="http://schemas.microsoft.com/office/drawing/2014/main" id="{4DF2D05B-74F6-B806-7237-58E8EF97E408}"/>
                  </a:ext>
                </a:extLst>
              </p14:cNvPr>
              <p14:cNvContentPartPr/>
              <p14:nvPr/>
            </p14:nvContentPartPr>
            <p14:xfrm>
              <a:off x="-1690665" y="618545"/>
              <a:ext cx="360" cy="360"/>
            </p14:xfrm>
          </p:contentPart>
        </mc:Choice>
        <mc:Fallback xmlns="">
          <p:pic>
            <p:nvPicPr>
              <p:cNvPr id="39" name="잉크 38">
                <a:extLst>
                  <a:ext uri="{FF2B5EF4-FFF2-40B4-BE49-F238E27FC236}">
                    <a16:creationId xmlns:a16="http://schemas.microsoft.com/office/drawing/2014/main" id="{4DF2D05B-74F6-B806-7237-58E8EF97E40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-1699305" y="60990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6E3E62E-C9FC-D12F-EB49-5387C72FBEDA}"/>
              </a:ext>
            </a:extLst>
          </p:cNvPr>
          <p:cNvSpPr txBox="1"/>
          <p:nvPr/>
        </p:nvSpPr>
        <p:spPr>
          <a:xfrm>
            <a:off x="69573" y="1086369"/>
            <a:ext cx="11827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***Major limitation of the reservation policy is its negative influence on the flow of normal lots by decreasing tool utilization*** </a:t>
            </a:r>
            <a:endParaRPr lang="ko-KR" altLang="en-US" sz="1400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44433C4-3852-BFB9-AB54-57E6E7D5F574}"/>
              </a:ext>
            </a:extLst>
          </p:cNvPr>
          <p:cNvPicPr>
            <a:picLocks noChangeAspect="1"/>
          </p:cNvPicPr>
          <p:nvPr/>
        </p:nvPicPr>
        <p:blipFill rotWithShape="1">
          <a:blip r:embed="rId28"/>
          <a:srcRect l="752" t="2250" r="727"/>
          <a:stretch/>
        </p:blipFill>
        <p:spPr>
          <a:xfrm>
            <a:off x="2053894" y="1930004"/>
            <a:ext cx="7858924" cy="2856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50C3229-F4B1-BF38-4DAB-D923C7AF3B21}"/>
                  </a:ext>
                </a:extLst>
              </p:cNvPr>
              <p:cNvSpPr txBox="1"/>
              <p:nvPr/>
            </p:nvSpPr>
            <p:spPr>
              <a:xfrm>
                <a:off x="375518" y="5165884"/>
                <a:ext cx="11145079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dirty="0"/>
                  <a:t>By the reservation of high priority lot, the tool has to wait the lot H1 for a time period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sz="1400" dirty="0"/>
                  <a:t>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𝑛𝑜𝑤</m:t>
                        </m:r>
                      </m:sub>
                    </m:sSub>
                  </m:oMath>
                </a14:m>
                <a:endParaRPr lang="en-US" altLang="ko-KR" sz="1400" dirty="0"/>
              </a:p>
              <a:p>
                <a:endParaRPr lang="en-US" altLang="ko-K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dirty="0"/>
                  <a:t>Causes capacity loss for waiting normal lot N1 in the queue of Tool A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50C3229-F4B1-BF38-4DAB-D923C7AF3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18" y="5165884"/>
                <a:ext cx="11145079" cy="800219"/>
              </a:xfrm>
              <a:prstGeom prst="rect">
                <a:avLst/>
              </a:prstGeom>
              <a:blipFill>
                <a:blip r:embed="rId29"/>
                <a:stretch>
                  <a:fillRect l="-109" t="-758" b="-681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427F8D1-4A00-015F-AE10-6E14260494C6}"/>
              </a:ext>
            </a:extLst>
          </p:cNvPr>
          <p:cNvSpPr txBox="1"/>
          <p:nvPr/>
        </p:nvSpPr>
        <p:spPr>
          <a:xfrm>
            <a:off x="6455293" y="2497923"/>
            <a:ext cx="2995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High priority lot </a:t>
            </a:r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271644-D34A-F095-FC90-35A3CBFABA8F}"/>
              </a:ext>
            </a:extLst>
          </p:cNvPr>
          <p:cNvSpPr txBox="1"/>
          <p:nvPr/>
        </p:nvSpPr>
        <p:spPr>
          <a:xfrm>
            <a:off x="1404027" y="4067179"/>
            <a:ext cx="2995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normal lot </a:t>
            </a:r>
            <a:endParaRPr lang="ko-KR" altLang="en-US" sz="1400" dirty="0"/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20E01964-9BE2-B6B3-E367-5EB08CD44B5B}"/>
              </a:ext>
            </a:extLst>
          </p:cNvPr>
          <p:cNvCxnSpPr>
            <a:cxnSpLocks/>
            <a:stCxn id="8" idx="1"/>
          </p:cNvCxnSpPr>
          <p:nvPr/>
        </p:nvCxnSpPr>
        <p:spPr>
          <a:xfrm rot="10800000" flipV="1">
            <a:off x="5600095" y="2651812"/>
            <a:ext cx="855198" cy="5747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BF3F493-F808-1791-A01C-71E0700F12FE}"/>
              </a:ext>
            </a:extLst>
          </p:cNvPr>
          <p:cNvCxnSpPr/>
          <p:nvPr/>
        </p:nvCxnSpPr>
        <p:spPr>
          <a:xfrm>
            <a:off x="2378225" y="4222723"/>
            <a:ext cx="298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02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Key idea  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8" name="잉크 37">
                <a:extLst>
                  <a:ext uri="{FF2B5EF4-FFF2-40B4-BE49-F238E27FC236}">
                    <a16:creationId xmlns:a16="http://schemas.microsoft.com/office/drawing/2014/main" id="{B8C7CE41-A98B-7254-EFAF-AC5E938C2BD4}"/>
                  </a:ext>
                </a:extLst>
              </p14:cNvPr>
              <p14:cNvContentPartPr/>
              <p14:nvPr/>
            </p14:nvContentPartPr>
            <p14:xfrm>
              <a:off x="-1690665" y="618545"/>
              <a:ext cx="360" cy="360"/>
            </p14:xfrm>
          </p:contentPart>
        </mc:Choice>
        <mc:Fallback xmlns="">
          <p:pic>
            <p:nvPicPr>
              <p:cNvPr id="38" name="잉크 37">
                <a:extLst>
                  <a:ext uri="{FF2B5EF4-FFF2-40B4-BE49-F238E27FC236}">
                    <a16:creationId xmlns:a16="http://schemas.microsoft.com/office/drawing/2014/main" id="{B8C7CE41-A98B-7254-EFAF-AC5E938C2BD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-1699305" y="6099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9" name="잉크 38">
                <a:extLst>
                  <a:ext uri="{FF2B5EF4-FFF2-40B4-BE49-F238E27FC236}">
                    <a16:creationId xmlns:a16="http://schemas.microsoft.com/office/drawing/2014/main" id="{4DF2D05B-74F6-B806-7237-58E8EF97E408}"/>
                  </a:ext>
                </a:extLst>
              </p14:cNvPr>
              <p14:cNvContentPartPr/>
              <p14:nvPr/>
            </p14:nvContentPartPr>
            <p14:xfrm>
              <a:off x="-1690665" y="618545"/>
              <a:ext cx="360" cy="360"/>
            </p14:xfrm>
          </p:contentPart>
        </mc:Choice>
        <mc:Fallback xmlns="">
          <p:pic>
            <p:nvPicPr>
              <p:cNvPr id="39" name="잉크 38">
                <a:extLst>
                  <a:ext uri="{FF2B5EF4-FFF2-40B4-BE49-F238E27FC236}">
                    <a16:creationId xmlns:a16="http://schemas.microsoft.com/office/drawing/2014/main" id="{4DF2D05B-74F6-B806-7237-58E8EF97E40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-1699305" y="60990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784208D-217B-20B0-50C3-34730BFA3A2C}"/>
              </a:ext>
            </a:extLst>
          </p:cNvPr>
          <p:cNvSpPr txBox="1"/>
          <p:nvPr/>
        </p:nvSpPr>
        <p:spPr>
          <a:xfrm>
            <a:off x="-189186" y="1079686"/>
            <a:ext cx="1215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***Not only considering equipment’s perspective but also taking into account the*** </a:t>
            </a:r>
          </a:p>
          <a:p>
            <a:pPr algn="ctr"/>
            <a:r>
              <a:rPr lang="en-US" altLang="ko-KR" sz="1400" b="1" dirty="0"/>
              <a:t>lot’s perspective which can help reduce idle time caused by reservation</a:t>
            </a:r>
            <a:endParaRPr lang="ko-KR" altLang="en-US" sz="1400" b="1" dirty="0"/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0AB91983-AFB1-102B-58D1-89ED0580A15C}"/>
              </a:ext>
            </a:extLst>
          </p:cNvPr>
          <p:cNvCxnSpPr>
            <a:cxnSpLocks/>
          </p:cNvCxnSpPr>
          <p:nvPr/>
        </p:nvCxnSpPr>
        <p:spPr>
          <a:xfrm>
            <a:off x="4398808" y="1350741"/>
            <a:ext cx="20019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6FAD57F-3F8C-9189-55BB-788A3E009ABB}"/>
              </a:ext>
            </a:extLst>
          </p:cNvPr>
          <p:cNvCxnSpPr>
            <a:cxnSpLocks/>
          </p:cNvCxnSpPr>
          <p:nvPr/>
        </p:nvCxnSpPr>
        <p:spPr>
          <a:xfrm>
            <a:off x="2811517" y="1560947"/>
            <a:ext cx="14629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28E6F4F3-58FB-3AC1-9E33-5E80AF2E3EB1}"/>
              </a:ext>
            </a:extLst>
          </p:cNvPr>
          <p:cNvSpPr/>
          <p:nvPr/>
        </p:nvSpPr>
        <p:spPr>
          <a:xfrm>
            <a:off x="7430813" y="2180897"/>
            <a:ext cx="578069" cy="73046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60FD5F1-5F28-8F92-C899-2A892C1E6D5E}"/>
              </a:ext>
            </a:extLst>
          </p:cNvPr>
          <p:cNvSpPr/>
          <p:nvPr/>
        </p:nvSpPr>
        <p:spPr>
          <a:xfrm>
            <a:off x="7430813" y="3451519"/>
            <a:ext cx="578069" cy="73046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C26DB8A-DB91-8748-C482-CF35A19817DD}"/>
              </a:ext>
            </a:extLst>
          </p:cNvPr>
          <p:cNvSpPr/>
          <p:nvPr/>
        </p:nvSpPr>
        <p:spPr>
          <a:xfrm>
            <a:off x="7430813" y="4697371"/>
            <a:ext cx="578069" cy="73046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FA3431-67D1-54A0-D149-8F93FBAB58CA}"/>
              </a:ext>
            </a:extLst>
          </p:cNvPr>
          <p:cNvSpPr txBox="1"/>
          <p:nvPr/>
        </p:nvSpPr>
        <p:spPr>
          <a:xfrm>
            <a:off x="7562192" y="2391103"/>
            <a:ext cx="2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3DE115-0748-6847-FBE3-0C91EA37CFAA}"/>
              </a:ext>
            </a:extLst>
          </p:cNvPr>
          <p:cNvSpPr txBox="1"/>
          <p:nvPr/>
        </p:nvSpPr>
        <p:spPr>
          <a:xfrm>
            <a:off x="7562190" y="3632087"/>
            <a:ext cx="2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3ACF30-F27E-23E4-EC81-2168B75DCEC4}"/>
              </a:ext>
            </a:extLst>
          </p:cNvPr>
          <p:cNvSpPr txBox="1"/>
          <p:nvPr/>
        </p:nvSpPr>
        <p:spPr>
          <a:xfrm>
            <a:off x="7562190" y="4877939"/>
            <a:ext cx="2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007A93-5626-97C8-4704-0ABED32A3AD2}"/>
              </a:ext>
            </a:extLst>
          </p:cNvPr>
          <p:cNvSpPr txBox="1"/>
          <p:nvPr/>
        </p:nvSpPr>
        <p:spPr>
          <a:xfrm>
            <a:off x="6964179" y="1760798"/>
            <a:ext cx="242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Machine group t</a:t>
            </a:r>
            <a:endParaRPr lang="ko-KR" altLang="en-US" sz="1400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270A72B7-401C-F76B-5CE7-AF01D2C39925}"/>
              </a:ext>
            </a:extLst>
          </p:cNvPr>
          <p:cNvSpPr/>
          <p:nvPr/>
        </p:nvSpPr>
        <p:spPr>
          <a:xfrm>
            <a:off x="3990623" y="3264666"/>
            <a:ext cx="627994" cy="571316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5A0DB-91D6-1523-24C5-CA146335B23F}"/>
              </a:ext>
            </a:extLst>
          </p:cNvPr>
          <p:cNvSpPr txBox="1"/>
          <p:nvPr/>
        </p:nvSpPr>
        <p:spPr>
          <a:xfrm>
            <a:off x="4145649" y="3339735"/>
            <a:ext cx="40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6F109-B685-9103-1ED9-0B5FB36D4A3D}"/>
              </a:ext>
            </a:extLst>
          </p:cNvPr>
          <p:cNvSpPr txBox="1"/>
          <p:nvPr/>
        </p:nvSpPr>
        <p:spPr>
          <a:xfrm>
            <a:off x="4096243" y="2800131"/>
            <a:ext cx="704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Lot</a:t>
            </a:r>
            <a:endParaRPr lang="ko-KR" alt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E775C-0778-6571-728B-7432A4405883}"/>
              </a:ext>
            </a:extLst>
          </p:cNvPr>
          <p:cNvSpPr txBox="1"/>
          <p:nvPr/>
        </p:nvSpPr>
        <p:spPr>
          <a:xfrm>
            <a:off x="649904" y="5925307"/>
            <a:ext cx="1118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When Machine 1,2 and 3 request the same lot , there is an opportunity to select the machine that can reduce idle time for Lot A</a:t>
            </a:r>
            <a:endParaRPr lang="ko-KR" alt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6CCA47-1172-358A-C753-74DBE80DC00C}"/>
              </a:ext>
            </a:extLst>
          </p:cNvPr>
          <p:cNvSpPr txBox="1"/>
          <p:nvPr/>
        </p:nvSpPr>
        <p:spPr>
          <a:xfrm>
            <a:off x="8035158" y="2375435"/>
            <a:ext cx="2568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request lot = A </a:t>
            </a:r>
            <a:endParaRPr lang="ko-KR" alt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6869C8-3A8A-3A2D-3394-11FAC96AB7FE}"/>
              </a:ext>
            </a:extLst>
          </p:cNvPr>
          <p:cNvSpPr txBox="1"/>
          <p:nvPr/>
        </p:nvSpPr>
        <p:spPr>
          <a:xfrm>
            <a:off x="8077199" y="3680683"/>
            <a:ext cx="2126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request lot = A </a:t>
            </a:r>
            <a:endParaRPr lang="ko-KR" altLang="en-US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9C69D2-589E-6164-CAFB-10EB37F76F17}"/>
              </a:ext>
            </a:extLst>
          </p:cNvPr>
          <p:cNvSpPr txBox="1"/>
          <p:nvPr/>
        </p:nvSpPr>
        <p:spPr>
          <a:xfrm>
            <a:off x="8077199" y="4888540"/>
            <a:ext cx="2075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request lot = A </a:t>
            </a:r>
            <a:endParaRPr lang="ko-KR" altLang="en-US" sz="1400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5F0BB7D-6E99-0436-385A-95D3EE984351}"/>
              </a:ext>
            </a:extLst>
          </p:cNvPr>
          <p:cNvCxnSpPr>
            <a:cxnSpLocks/>
            <a:stCxn id="23" idx="7"/>
          </p:cNvCxnSpPr>
          <p:nvPr/>
        </p:nvCxnSpPr>
        <p:spPr>
          <a:xfrm flipV="1">
            <a:off x="4526649" y="2760435"/>
            <a:ext cx="1352565" cy="587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20A79E67-DFF4-772B-BB9C-9508DD8F94A4}"/>
              </a:ext>
            </a:extLst>
          </p:cNvPr>
          <p:cNvCxnSpPr>
            <a:cxnSpLocks/>
          </p:cNvCxnSpPr>
          <p:nvPr/>
        </p:nvCxnSpPr>
        <p:spPr>
          <a:xfrm>
            <a:off x="4625128" y="3520676"/>
            <a:ext cx="1254086" cy="111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585781C5-38A8-A92C-A013-CCB7338CA7FE}"/>
              </a:ext>
            </a:extLst>
          </p:cNvPr>
          <p:cNvCxnSpPr>
            <a:cxnSpLocks/>
          </p:cNvCxnSpPr>
          <p:nvPr/>
        </p:nvCxnSpPr>
        <p:spPr>
          <a:xfrm>
            <a:off x="4558826" y="3714806"/>
            <a:ext cx="1221909" cy="841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16E0C3B-7B4A-B086-F373-E58E175010A5}"/>
              </a:ext>
            </a:extLst>
          </p:cNvPr>
          <p:cNvSpPr txBox="1"/>
          <p:nvPr/>
        </p:nvSpPr>
        <p:spPr>
          <a:xfrm>
            <a:off x="2736042" y="4071839"/>
            <a:ext cx="2925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Lot A have opportunity to choose one machine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3453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Overall Process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0A9BB1-7B83-33E4-96F4-E9289E182825}"/>
              </a:ext>
            </a:extLst>
          </p:cNvPr>
          <p:cNvSpPr txBox="1"/>
          <p:nvPr/>
        </p:nvSpPr>
        <p:spPr>
          <a:xfrm>
            <a:off x="118501" y="4188455"/>
            <a:ext cx="9931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1. Available equipment calculate the earliest arrival time for all high priority lots within the reservation depth</a:t>
            </a:r>
            <a:endParaRPr lang="ko-KR" alt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6EF70-EF44-60F7-DB8F-2DFB3EBA1C7A}"/>
              </a:ext>
            </a:extLst>
          </p:cNvPr>
          <p:cNvSpPr txBox="1"/>
          <p:nvPr/>
        </p:nvSpPr>
        <p:spPr>
          <a:xfrm>
            <a:off x="118501" y="1440780"/>
            <a:ext cx="871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ODD dispatching rule applied to all normal lots</a:t>
            </a:r>
          </a:p>
          <a:p>
            <a:endParaRPr lang="en-US" altLang="ko-KR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BF3BE-CEAD-C774-9BBF-D4C65E69F2C1}"/>
              </a:ext>
            </a:extLst>
          </p:cNvPr>
          <p:cNvSpPr txBox="1"/>
          <p:nvPr/>
        </p:nvSpPr>
        <p:spPr>
          <a:xfrm>
            <a:off x="118501" y="5513576"/>
            <a:ext cx="11894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4. Lot that has been selected as the top priority lot choose the equipment based on two logic that can reduce idle time and waiting time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FCD2B-19BC-9754-4ECE-99F0576F7439}"/>
              </a:ext>
            </a:extLst>
          </p:cNvPr>
          <p:cNvSpPr txBox="1"/>
          <p:nvPr/>
        </p:nvSpPr>
        <p:spPr>
          <a:xfrm>
            <a:off x="118501" y="928884"/>
            <a:ext cx="3595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Suppose that </a:t>
            </a:r>
            <a:endParaRPr lang="ko-KR" alt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650A9-CB1A-ED4B-7039-CA8C800B9A57}"/>
              </a:ext>
            </a:extLst>
          </p:cNvPr>
          <p:cNvSpPr txBox="1"/>
          <p:nvPr/>
        </p:nvSpPr>
        <p:spPr>
          <a:xfrm>
            <a:off x="118501" y="3109410"/>
            <a:ext cx="200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Step </a:t>
            </a:r>
            <a:endParaRPr lang="ko-KR" altLang="en-US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0E65B-2C01-8FE0-98D6-0A823798B8AB}"/>
              </a:ext>
            </a:extLst>
          </p:cNvPr>
          <p:cNvSpPr txBox="1"/>
          <p:nvPr/>
        </p:nvSpPr>
        <p:spPr>
          <a:xfrm>
            <a:off x="118501" y="4603195"/>
            <a:ext cx="9931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2. Earliest arrival time, lot id, plan end time stored in equipment’s time table </a:t>
            </a:r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3EDE46-7E51-72EA-7CEB-CD40109516F0}"/>
              </a:ext>
            </a:extLst>
          </p:cNvPr>
          <p:cNvSpPr txBox="1"/>
          <p:nvPr/>
        </p:nvSpPr>
        <p:spPr>
          <a:xfrm>
            <a:off x="118501" y="3640085"/>
            <a:ext cx="687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When equipment becomes available… </a:t>
            </a:r>
            <a:endParaRPr lang="ko-KR" altLang="en-US" sz="140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F26772C-6E9D-6710-798E-32AE82A4E9AF}"/>
              </a:ext>
            </a:extLst>
          </p:cNvPr>
          <p:cNvCxnSpPr>
            <a:cxnSpLocks/>
          </p:cNvCxnSpPr>
          <p:nvPr/>
        </p:nvCxnSpPr>
        <p:spPr>
          <a:xfrm>
            <a:off x="7618096" y="4491505"/>
            <a:ext cx="14752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75FAA96-16C7-1761-DD28-A9464D9E637F}"/>
              </a:ext>
            </a:extLst>
          </p:cNvPr>
          <p:cNvSpPr txBox="1"/>
          <p:nvPr/>
        </p:nvSpPr>
        <p:spPr>
          <a:xfrm>
            <a:off x="111498" y="5008092"/>
            <a:ext cx="9931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3. Equipment selects the high priority lot with the shortest arrival time as the top priority lot   </a:t>
            </a:r>
            <a:endParaRPr lang="ko-KR" altLang="en-US" sz="1400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37900136-7409-010E-8056-5E4E7B044465}"/>
              </a:ext>
            </a:extLst>
          </p:cNvPr>
          <p:cNvCxnSpPr>
            <a:cxnSpLocks/>
          </p:cNvCxnSpPr>
          <p:nvPr/>
        </p:nvCxnSpPr>
        <p:spPr>
          <a:xfrm>
            <a:off x="7074523" y="5808723"/>
            <a:ext cx="811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2E6FD1B-A3EC-F1CF-A513-A7E6CAC625DC}"/>
              </a:ext>
            </a:extLst>
          </p:cNvPr>
          <p:cNvSpPr txBox="1"/>
          <p:nvPr/>
        </p:nvSpPr>
        <p:spPr>
          <a:xfrm>
            <a:off x="118501" y="6015063"/>
            <a:ext cx="10803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5. Based on step 1~4, decision made to process normal lot or wait for high priority lot</a:t>
            </a:r>
            <a:endParaRPr lang="ko-KR" altLang="en-US" sz="14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5FEC7D5-1E85-097F-94EC-4EB9E0281B83}"/>
              </a:ext>
            </a:extLst>
          </p:cNvPr>
          <p:cNvSpPr/>
          <p:nvPr/>
        </p:nvSpPr>
        <p:spPr>
          <a:xfrm>
            <a:off x="9068484" y="1600419"/>
            <a:ext cx="578069" cy="73046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4F12654-9506-8377-DB98-80C9FAAE2F2F}"/>
              </a:ext>
            </a:extLst>
          </p:cNvPr>
          <p:cNvSpPr/>
          <p:nvPr/>
        </p:nvSpPr>
        <p:spPr>
          <a:xfrm>
            <a:off x="9068484" y="2459241"/>
            <a:ext cx="578069" cy="73046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FFAE12-FB48-DD29-A40C-29B67CF48C5A}"/>
              </a:ext>
            </a:extLst>
          </p:cNvPr>
          <p:cNvSpPr txBox="1"/>
          <p:nvPr/>
        </p:nvSpPr>
        <p:spPr>
          <a:xfrm>
            <a:off x="9199863" y="1810625"/>
            <a:ext cx="2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CB9E3E-7DA7-A8F9-5B32-A3B36C4AC6F1}"/>
              </a:ext>
            </a:extLst>
          </p:cNvPr>
          <p:cNvSpPr txBox="1"/>
          <p:nvPr/>
        </p:nvSpPr>
        <p:spPr>
          <a:xfrm>
            <a:off x="9199861" y="2639809"/>
            <a:ext cx="2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ABD9A6-15B0-E341-C9E6-FF2FC435095B}"/>
              </a:ext>
            </a:extLst>
          </p:cNvPr>
          <p:cNvSpPr txBox="1"/>
          <p:nvPr/>
        </p:nvSpPr>
        <p:spPr>
          <a:xfrm>
            <a:off x="8835342" y="1036647"/>
            <a:ext cx="2171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Machine group t </a:t>
            </a:r>
            <a:endParaRPr lang="ko-KR" alt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13A39B-3291-8505-1F7B-F869759C38E6}"/>
              </a:ext>
            </a:extLst>
          </p:cNvPr>
          <p:cNvSpPr txBox="1"/>
          <p:nvPr/>
        </p:nvSpPr>
        <p:spPr>
          <a:xfrm>
            <a:off x="9646553" y="1764753"/>
            <a:ext cx="146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Shortest arrival time lot = H1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47602AE-59D2-466D-78A4-AB83DB8D31CF}"/>
              </a:ext>
            </a:extLst>
          </p:cNvPr>
          <p:cNvSpPr/>
          <p:nvPr/>
        </p:nvSpPr>
        <p:spPr>
          <a:xfrm>
            <a:off x="7098565" y="1333856"/>
            <a:ext cx="689804" cy="1994064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EC77ED70-3A5A-E12E-B856-64B94F3B9DB1}"/>
              </a:ext>
            </a:extLst>
          </p:cNvPr>
          <p:cNvSpPr/>
          <p:nvPr/>
        </p:nvSpPr>
        <p:spPr>
          <a:xfrm>
            <a:off x="5548020" y="1333856"/>
            <a:ext cx="689804" cy="1994064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E0997A48-CAC3-A0D8-9C89-00547A8F6731}"/>
              </a:ext>
            </a:extLst>
          </p:cNvPr>
          <p:cNvSpPr/>
          <p:nvPr/>
        </p:nvSpPr>
        <p:spPr>
          <a:xfrm>
            <a:off x="5703049" y="2122968"/>
            <a:ext cx="303524" cy="295733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22D41C-6D6B-56FF-A663-01C007A8D540}"/>
              </a:ext>
            </a:extLst>
          </p:cNvPr>
          <p:cNvSpPr txBox="1"/>
          <p:nvPr/>
        </p:nvSpPr>
        <p:spPr>
          <a:xfrm>
            <a:off x="5692541" y="2170729"/>
            <a:ext cx="396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H2</a:t>
            </a:r>
            <a:endParaRPr lang="ko-KR" alt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008572-B83F-2EE0-D8AE-956D7729F4A7}"/>
              </a:ext>
            </a:extLst>
          </p:cNvPr>
          <p:cNvSpPr txBox="1"/>
          <p:nvPr/>
        </p:nvSpPr>
        <p:spPr>
          <a:xfrm>
            <a:off x="9646553" y="2602583"/>
            <a:ext cx="146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Shortest arrival time lot = H1</a:t>
            </a:r>
            <a:endParaRPr lang="ko-KR" altLang="en-US" sz="10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8BCD9FD1-A7AD-C4F5-4E73-8FDE10B26860}"/>
              </a:ext>
            </a:extLst>
          </p:cNvPr>
          <p:cNvSpPr/>
          <p:nvPr/>
        </p:nvSpPr>
        <p:spPr>
          <a:xfrm>
            <a:off x="9006279" y="1364079"/>
            <a:ext cx="689804" cy="1994064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629A58-8017-2F00-686B-02F3DDA7A89C}"/>
              </a:ext>
            </a:extLst>
          </p:cNvPr>
          <p:cNvSpPr txBox="1"/>
          <p:nvPr/>
        </p:nvSpPr>
        <p:spPr>
          <a:xfrm>
            <a:off x="5245407" y="1030244"/>
            <a:ext cx="2171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Machine group t-2 </a:t>
            </a:r>
            <a:endParaRPr lang="ko-KR" altLang="en-US" sz="1000" dirty="0"/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18598F8D-A56C-946C-24FF-9DB90667FB4F}"/>
              </a:ext>
            </a:extLst>
          </p:cNvPr>
          <p:cNvSpPr/>
          <p:nvPr/>
        </p:nvSpPr>
        <p:spPr>
          <a:xfrm>
            <a:off x="7264659" y="2165854"/>
            <a:ext cx="303524" cy="295733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D9D7FC-CF55-145E-494A-668382EEE270}"/>
              </a:ext>
            </a:extLst>
          </p:cNvPr>
          <p:cNvSpPr txBox="1"/>
          <p:nvPr/>
        </p:nvSpPr>
        <p:spPr>
          <a:xfrm>
            <a:off x="7254151" y="2213615"/>
            <a:ext cx="396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H1</a:t>
            </a:r>
            <a:endParaRPr lang="ko-KR" altLang="en-US" sz="1000" dirty="0"/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BB939DDC-11C2-0278-CE17-361417B2CA0C}"/>
              </a:ext>
            </a:extLst>
          </p:cNvPr>
          <p:cNvSpPr/>
          <p:nvPr/>
        </p:nvSpPr>
        <p:spPr>
          <a:xfrm>
            <a:off x="8683580" y="2041864"/>
            <a:ext cx="303524" cy="295733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0F5F88-7931-3C81-BDED-CEC7E004F69D}"/>
              </a:ext>
            </a:extLst>
          </p:cNvPr>
          <p:cNvSpPr txBox="1"/>
          <p:nvPr/>
        </p:nvSpPr>
        <p:spPr>
          <a:xfrm>
            <a:off x="8683580" y="2073657"/>
            <a:ext cx="396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n1</a:t>
            </a:r>
            <a:endParaRPr lang="ko-KR" altLang="en-US" sz="10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4B4F02-5856-6405-D51A-28EAD4E974E1}"/>
              </a:ext>
            </a:extLst>
          </p:cNvPr>
          <p:cNvSpPr txBox="1"/>
          <p:nvPr/>
        </p:nvSpPr>
        <p:spPr>
          <a:xfrm>
            <a:off x="6872834" y="1038743"/>
            <a:ext cx="2171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Machine group t-1 </a:t>
            </a:r>
            <a:endParaRPr lang="ko-KR" altLang="en-US" sz="1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57A295-FBFF-5B7F-3489-51656937C784}"/>
              </a:ext>
            </a:extLst>
          </p:cNvPr>
          <p:cNvSpPr txBox="1"/>
          <p:nvPr/>
        </p:nvSpPr>
        <p:spPr>
          <a:xfrm>
            <a:off x="10505610" y="1089301"/>
            <a:ext cx="18387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H1, H2 = high priority lot  </a:t>
            </a:r>
            <a:endParaRPr lang="ko-KR" altLang="en-US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4BF6845-7AB8-1827-A09A-C3347193A205}"/>
              </a:ext>
            </a:extLst>
          </p:cNvPr>
          <p:cNvSpPr txBox="1"/>
          <p:nvPr/>
        </p:nvSpPr>
        <p:spPr>
          <a:xfrm>
            <a:off x="10505610" y="912127"/>
            <a:ext cx="17525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N1 = normal lot   </a:t>
            </a:r>
            <a:endParaRPr lang="ko-KR" altLang="en-US" sz="1000" dirty="0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D0AFB87E-33BD-3F2F-DE79-155EB662A7A7}"/>
              </a:ext>
            </a:extLst>
          </p:cNvPr>
          <p:cNvSpPr/>
          <p:nvPr/>
        </p:nvSpPr>
        <p:spPr>
          <a:xfrm>
            <a:off x="8675235" y="1619934"/>
            <a:ext cx="303524" cy="76431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3DECBC-1682-B3A4-DEA4-328112964B39}"/>
              </a:ext>
            </a:extLst>
          </p:cNvPr>
          <p:cNvSpPr txBox="1"/>
          <p:nvPr/>
        </p:nvSpPr>
        <p:spPr>
          <a:xfrm>
            <a:off x="8065371" y="1895970"/>
            <a:ext cx="989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Queue t</a:t>
            </a:r>
            <a:endParaRPr lang="ko-KR" alt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15A762-D7A8-1B31-1045-AC5099A76DED}"/>
              </a:ext>
            </a:extLst>
          </p:cNvPr>
          <p:cNvSpPr txBox="1"/>
          <p:nvPr/>
        </p:nvSpPr>
        <p:spPr>
          <a:xfrm>
            <a:off x="10505610" y="1256613"/>
            <a:ext cx="1567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Reservation depth = 2   </a:t>
            </a:r>
            <a:endParaRPr lang="ko-KR" altLang="en-US" sz="1000" dirty="0"/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3E8BBC4E-F2CE-3761-EEFF-EE3B724E7AF2}"/>
              </a:ext>
            </a:extLst>
          </p:cNvPr>
          <p:cNvCxnSpPr>
            <a:cxnSpLocks/>
          </p:cNvCxnSpPr>
          <p:nvPr/>
        </p:nvCxnSpPr>
        <p:spPr>
          <a:xfrm>
            <a:off x="3180551" y="4492038"/>
            <a:ext cx="15546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18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n-ea"/>
                <a:ea typeface="+mn-ea"/>
              </a:rPr>
              <a:t>Why Reservation depth is important?</a:t>
            </a:r>
            <a:endParaRPr lang="ko-KR" altLang="en-US" sz="2400" b="1" dirty="0">
              <a:latin typeface="+mn-ea"/>
              <a:ea typeface="+mn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A1BF92E-BA67-468A-1F9B-4B3047A59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50" y="1985361"/>
            <a:ext cx="7953375" cy="43529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20C90E-6F62-C29C-7642-6A1E95D59372}"/>
              </a:ext>
            </a:extLst>
          </p:cNvPr>
          <p:cNvSpPr txBox="1"/>
          <p:nvPr/>
        </p:nvSpPr>
        <p:spPr>
          <a:xfrm>
            <a:off x="226503" y="965903"/>
            <a:ext cx="9764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Reservation depth determines the reservation range for high priority lots that have not arrived </a:t>
            </a:r>
            <a:endParaRPr lang="ko-KR" alt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DEB40A-4462-9666-0AA4-5717465E9B62}"/>
              </a:ext>
            </a:extLst>
          </p:cNvPr>
          <p:cNvSpPr txBox="1"/>
          <p:nvPr/>
        </p:nvSpPr>
        <p:spPr>
          <a:xfrm>
            <a:off x="226502" y="1416859"/>
            <a:ext cx="9764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Deeper reservation depth means more weight on the on-time delivery of high priority lots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177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3"/>
          <p:cNvSpPr>
            <a:spLocks noGrp="1"/>
          </p:cNvSpPr>
          <p:nvPr>
            <p:ph type="title"/>
          </p:nvPr>
        </p:nvSpPr>
        <p:spPr>
          <a:xfrm>
            <a:off x="118501" y="354151"/>
            <a:ext cx="11402096" cy="396000"/>
          </a:xfrm>
        </p:spPr>
        <p:txBody>
          <a:bodyPr>
            <a:noAutofit/>
          </a:bodyPr>
          <a:lstStyle/>
          <a:p>
            <a:r>
              <a:rPr lang="en-US" altLang="ko-KR" sz="2400" b="1" dirty="0">
                <a:latin typeface="+mj-ea"/>
              </a:rPr>
              <a:t>Method (How to define earliest arrival time of high priority lot ?) </a:t>
            </a:r>
            <a:endParaRPr lang="ko-KR" altLang="en-US" sz="2400" b="1" dirty="0">
              <a:latin typeface="+mj-ea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9447434" y="6291634"/>
            <a:ext cx="2743200" cy="365125"/>
          </a:xfrm>
        </p:spPr>
        <p:txBody>
          <a:bodyPr/>
          <a:lstStyle/>
          <a:p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F675FC-1F09-56EB-EB1C-754D1F7B8CAA}"/>
              </a:ext>
            </a:extLst>
          </p:cNvPr>
          <p:cNvSpPr txBox="1"/>
          <p:nvPr/>
        </p:nvSpPr>
        <p:spPr>
          <a:xfrm>
            <a:off x="0" y="931280"/>
            <a:ext cx="736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Equation of earliest Arrival time </a:t>
            </a:r>
            <a:endParaRPr lang="ko-KR" altLang="en-US" sz="1400" b="1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37AAF84-7B10-D3FE-919A-0F613E8A4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433" y="1291953"/>
            <a:ext cx="3334215" cy="65731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930F3FA-2BD1-50B1-5AE4-EBD55DC35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01" y="2800381"/>
            <a:ext cx="6182314" cy="361606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8C1A0BF-6034-83E9-18A7-3ECF1F1F6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1489" y="2606361"/>
            <a:ext cx="5237567" cy="32087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5DE520-EEC8-4125-C86A-669C2B947C16}"/>
              </a:ext>
            </a:extLst>
          </p:cNvPr>
          <p:cNvSpPr txBox="1"/>
          <p:nvPr/>
        </p:nvSpPr>
        <p:spPr>
          <a:xfrm>
            <a:off x="6730115" y="2286105"/>
            <a:ext cx="3800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Time table of Tool t</a:t>
            </a:r>
            <a:endParaRPr lang="ko-KR" altLang="en-US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E5F47-8B13-F2EA-B652-8A16B7D41EBD}"/>
              </a:ext>
            </a:extLst>
          </p:cNvPr>
          <p:cNvSpPr txBox="1"/>
          <p:nvPr/>
        </p:nvSpPr>
        <p:spPr>
          <a:xfrm>
            <a:off x="6730116" y="5746459"/>
            <a:ext cx="3800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Arrival time of H2 =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Arrival time of H1 =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Processing time of N1 = 10</a:t>
            </a:r>
            <a:endParaRPr lang="ko-KR" altLang="en-US" sz="1400" dirty="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B604863C-BAC8-412A-F460-38E3A1CF9AB3}"/>
              </a:ext>
            </a:extLst>
          </p:cNvPr>
          <p:cNvSpPr/>
          <p:nvPr/>
        </p:nvSpPr>
        <p:spPr>
          <a:xfrm>
            <a:off x="9118833" y="6115791"/>
            <a:ext cx="486561" cy="167563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BBE70D91-4F24-6BF4-81BB-06048BD89BF5}"/>
              </a:ext>
            </a:extLst>
          </p:cNvPr>
          <p:cNvSpPr/>
          <p:nvPr/>
        </p:nvSpPr>
        <p:spPr>
          <a:xfrm>
            <a:off x="9704021" y="5997040"/>
            <a:ext cx="356196" cy="219855"/>
          </a:xfrm>
          <a:prstGeom prst="rightArrow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</a:pPr>
            <a:endParaRPr lang="ko-KR" altLang="en-US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9E7879-9186-0052-CA5C-2E7747524116}"/>
              </a:ext>
            </a:extLst>
          </p:cNvPr>
          <p:cNvSpPr txBox="1"/>
          <p:nvPr/>
        </p:nvSpPr>
        <p:spPr>
          <a:xfrm>
            <a:off x="10165526" y="5922302"/>
            <a:ext cx="1795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Wait for H2</a:t>
            </a:r>
            <a:endParaRPr lang="ko-KR" alt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196E8D-B026-8139-B55E-07C920F5B0B4}"/>
              </a:ext>
            </a:extLst>
          </p:cNvPr>
          <p:cNvSpPr txBox="1"/>
          <p:nvPr/>
        </p:nvSpPr>
        <p:spPr>
          <a:xfrm>
            <a:off x="16415" y="2297020"/>
            <a:ext cx="4376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Example of calculating earliest arrival time </a:t>
            </a:r>
            <a:endParaRPr lang="ko-KR" altLang="en-US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51BA94-637C-EE59-A0AB-CFA37F4D60C8}"/>
                  </a:ext>
                </a:extLst>
              </p:cNvPr>
              <p:cNvSpPr txBox="1"/>
              <p:nvPr/>
            </p:nvSpPr>
            <p:spPr>
              <a:xfrm>
                <a:off x="0" y="1239663"/>
                <a:ext cx="5964573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now</m:t>
                        </m:r>
                      </m:sub>
                    </m:sSub>
                  </m:oMath>
                </a14:m>
                <a:r>
                  <a:rPr lang="ko-KR" altLang="en-US" sz="1000" dirty="0"/>
                  <a:t> </a:t>
                </a:r>
                <a:r>
                  <a:rPr lang="en-US" altLang="ko-KR" sz="1000" dirty="0"/>
                  <a:t>= current time </a:t>
                </a:r>
              </a:p>
              <a:p>
                <a:r>
                  <a:rPr lang="en-US" altLang="ko-KR" sz="1000" dirty="0"/>
                  <a:t>c = current step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000" i="1" smtClean="0">
                            <a:latin typeface="Cambria Math" panose="02040503050406030204" pitchFamily="18" charset="0"/>
                          </a:rPr>
                          <m:t>MW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altLang="ko-KR" sz="1000" dirty="0"/>
                  <a:t> = minimum waiting time at step </a:t>
                </a:r>
                <a:r>
                  <a:rPr lang="en-US" altLang="ko-KR" sz="1000" dirty="0" err="1"/>
                  <a:t>i</a:t>
                </a:r>
                <a:r>
                  <a:rPr lang="en-US" altLang="ko-KR" sz="1000" dirty="0"/>
                  <a:t> </a:t>
                </a:r>
                <a:endParaRPr lang="en-US" altLang="ko-KR" sz="1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000" i="1" smtClean="0">
                            <a:latin typeface="Cambria Math" panose="02040503050406030204" pitchFamily="18" charset="0"/>
                          </a:rPr>
                          <m:t>RP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altLang="ko-KR" sz="1000" dirty="0"/>
                  <a:t> = remaining processing time at step </a:t>
                </a:r>
                <a:r>
                  <a:rPr lang="en-US" altLang="ko-KR" sz="1000" dirty="0" err="1"/>
                  <a:t>i</a:t>
                </a:r>
                <a:r>
                  <a:rPr lang="en-US" altLang="ko-KR" sz="1000" dirty="0"/>
                  <a:t> </a:t>
                </a:r>
                <a:endParaRPr lang="en-US" altLang="ko-KR" sz="1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sty m:val="p"/>
                          </m:rPr>
                          <a:rPr lang="en-US" altLang="ko-KR" sz="1000" i="1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000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altLang="ko-KR" sz="1000" dirty="0"/>
                  <a:t> = Moving time to next step </a:t>
                </a:r>
                <a:endParaRPr lang="ko-KR" altLang="en-US" sz="1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51BA94-637C-EE59-A0AB-CFA37F4D6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39663"/>
                <a:ext cx="5964573" cy="861774"/>
              </a:xfrm>
              <a:prstGeom prst="rect">
                <a:avLst/>
              </a:prstGeom>
              <a:blipFill>
                <a:blip r:embed="rId6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32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anchor="ctr">
        <a:spAutoFit/>
      </a:bodyPr>
      <a:lstStyle>
        <a:defPPr algn="ctr" eaLnBrk="1" fontAlgn="auto" hangingPunct="1">
          <a:lnSpc>
            <a:spcPct val="150000"/>
          </a:lnSpc>
          <a:spcAft>
            <a:spcPts val="0"/>
          </a:spcAft>
          <a:defRPr sz="1600" b="1" dirty="0" smtClean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23175</TotalTime>
  <Words>1167</Words>
  <Application>Microsoft Office PowerPoint</Application>
  <PresentationFormat>와이드스크린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맑은 고딕</vt:lpstr>
      <vt:lpstr>연세제목체</vt:lpstr>
      <vt:lpstr>Arial</vt:lpstr>
      <vt:lpstr>Calibri</vt:lpstr>
      <vt:lpstr>Calibri Light</vt:lpstr>
      <vt:lpstr>Cambria Math</vt:lpstr>
      <vt:lpstr>Office 테마</vt:lpstr>
      <vt:lpstr>Reservation-based dispatching rule for make-to-order wafer FAB with high-priority lots  Presented by Byun Min Kim </vt:lpstr>
      <vt:lpstr>Introduction</vt:lpstr>
      <vt:lpstr>Related Works</vt:lpstr>
      <vt:lpstr>Problem statement </vt:lpstr>
      <vt:lpstr>Issue of reservation policy </vt:lpstr>
      <vt:lpstr>Key idea  </vt:lpstr>
      <vt:lpstr>Overall Process</vt:lpstr>
      <vt:lpstr>Why Reservation depth is important?</vt:lpstr>
      <vt:lpstr>Method (How to define earliest arrival time of high priority lot ?) </vt:lpstr>
      <vt:lpstr>Method (2 Logics to select machine) </vt:lpstr>
      <vt:lpstr>Experiment (percentage of tardy) </vt:lpstr>
      <vt:lpstr>Experiment (Average utilization) </vt:lpstr>
      <vt:lpstr>Conclusion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Byungmin Park</dc:creator>
  <cp:lastModifiedBy>김변민</cp:lastModifiedBy>
  <cp:revision>1010</cp:revision>
  <dcterms:created xsi:type="dcterms:W3CDTF">2015-11-22T04:35:45Z</dcterms:created>
  <dcterms:modified xsi:type="dcterms:W3CDTF">2023-05-17T00:53:06Z</dcterms:modified>
</cp:coreProperties>
</file>