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17"/>
  </p:notesMasterIdLst>
  <p:sldIdLst>
    <p:sldId id="412" r:id="rId2"/>
    <p:sldId id="418" r:id="rId3"/>
    <p:sldId id="413" r:id="rId4"/>
    <p:sldId id="422" r:id="rId5"/>
    <p:sldId id="421" r:id="rId6"/>
    <p:sldId id="461" r:id="rId7"/>
    <p:sldId id="423" r:id="rId8"/>
    <p:sldId id="447" r:id="rId9"/>
    <p:sldId id="451" r:id="rId10"/>
    <p:sldId id="469" r:id="rId11"/>
    <p:sldId id="462" r:id="rId12"/>
    <p:sldId id="466" r:id="rId13"/>
    <p:sldId id="470" r:id="rId14"/>
    <p:sldId id="471" r:id="rId15"/>
    <p:sldId id="441" r:id="rId16"/>
  </p:sldIdLst>
  <p:sldSz cx="12192000" cy="6858000"/>
  <p:notesSz cx="6858000" cy="9144000"/>
  <p:defaultTextStyle>
    <a:defPPr>
      <a:defRPr lang="ko-KR"/>
    </a:defPPr>
    <a:lvl1pPr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1pPr>
    <a:lvl2pPr marL="4572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2pPr>
    <a:lvl3pPr marL="9144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3pPr>
    <a:lvl4pPr marL="13716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4pPr>
    <a:lvl5pPr marL="18288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5pPr>
    <a:lvl6pPr marL="22860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6pPr>
    <a:lvl7pPr marL="27432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7pPr>
    <a:lvl8pPr marL="32004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8pPr>
    <a:lvl9pPr marL="36576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9pPr>
  </p:defaultTextStyle>
  <p:extLst>
    <p:ext uri="{521415D9-36F7-43E2-AB2F-B90AF26B5E84}">
      <p14:sectionLst xmlns:p14="http://schemas.microsoft.com/office/powerpoint/2010/main">
        <p14:section name="Meeting" id="{3018409C-EB3E-4CC4-BB88-3487C06C48D9}">
          <p14:sldIdLst>
            <p14:sldId id="412"/>
            <p14:sldId id="418"/>
            <p14:sldId id="413"/>
            <p14:sldId id="422"/>
            <p14:sldId id="421"/>
            <p14:sldId id="461"/>
            <p14:sldId id="423"/>
            <p14:sldId id="447"/>
            <p14:sldId id="451"/>
            <p14:sldId id="469"/>
            <p14:sldId id="462"/>
            <p14:sldId id="466"/>
            <p14:sldId id="470"/>
            <p14:sldId id="471"/>
            <p14:sldId id="441"/>
          </p14:sldIdLst>
        </p14:section>
      </p14:sectionLst>
    </p:ext>
    <p:ext uri="{EFAFB233-063F-42B5-8137-9DF3F51BA10A}">
      <p15:sldGuideLst xmlns:p15="http://schemas.microsoft.com/office/powerpoint/2012/main">
        <p15:guide id="1"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475" autoAdjust="0"/>
  </p:normalViewPr>
  <p:slideViewPr>
    <p:cSldViewPr snapToGrid="0">
      <p:cViewPr varScale="1">
        <p:scale>
          <a:sx n="114" d="100"/>
          <a:sy n="114" d="100"/>
        </p:scale>
        <p:origin x="414" y="96"/>
      </p:cViewPr>
      <p:guideLst>
        <p:guide orient="horz" pos="2160"/>
        <p:guide pos="3840"/>
      </p:guideLst>
    </p:cSldViewPr>
  </p:slideViewPr>
  <p:notesTextViewPr>
    <p:cViewPr>
      <p:scale>
        <a:sx n="100" d="100"/>
        <a:sy n="100" d="100"/>
      </p:scale>
      <p:origin x="0" y="0"/>
    </p:cViewPr>
  </p:notesTextViewPr>
  <p:notesViewPr>
    <p:cSldViewPr snapToGrid="0">
      <p:cViewPr varScale="1">
        <p:scale>
          <a:sx n="88" d="100"/>
          <a:sy n="88" d="100"/>
        </p:scale>
        <p:origin x="-38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07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42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07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42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latinLnBrk="1" hangingPunct="1">
              <a:spcBef>
                <a:spcPts val="0"/>
              </a:spcBef>
              <a:spcAft>
                <a:spcPts val="0"/>
              </a:spcAft>
              <a:defRPr sz="1200">
                <a:latin typeface="+mn-lt"/>
                <a:ea typeface="+mn-ea"/>
              </a:defRPr>
            </a:lvl1pPr>
          </a:lstStyle>
          <a:p>
            <a:pPr>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latinLnBrk="1" hangingPunct="1">
              <a:spcBef>
                <a:spcPts val="0"/>
              </a:spcBef>
              <a:spcAft>
                <a:spcPts val="0"/>
              </a:spcAft>
              <a:defRPr sz="1200">
                <a:latin typeface="+mn-lt"/>
                <a:ea typeface="+mn-ea"/>
              </a:defRPr>
            </a:lvl1pPr>
          </a:lstStyle>
          <a:p>
            <a:pPr>
              <a:defRPr/>
            </a:pPr>
            <a:fld id="{5F16E7CE-FEBB-4493-8220-BFF71D497981}" type="datetimeFigureOut">
              <a:rPr lang="ko-KR" altLang="en-US"/>
              <a:pPr>
                <a:defRPr/>
              </a:pPr>
              <a:t>2023-04-04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latinLnBrk="1" hangingPunct="1">
              <a:spcBef>
                <a:spcPts val="0"/>
              </a:spcBef>
              <a:spcAft>
                <a:spcPts val="0"/>
              </a:spcAft>
              <a:defRPr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9DAB5001-E758-487A-9C1A-AE03BC355EF7}" type="slidenum">
              <a:rPr lang="ko-KR" altLang="en-US"/>
              <a:pPr/>
              <a:t>‹#›</a:t>
            </a:fld>
            <a:endParaRPr lang="ko-KR" altLang="en-US"/>
          </a:p>
        </p:txBody>
      </p:sp>
    </p:spTree>
    <p:extLst>
      <p:ext uri="{BB962C8B-B14F-4D97-AF65-F5344CB8AC3E}">
        <p14:creationId xmlns:p14="http://schemas.microsoft.com/office/powerpoint/2010/main" val="135616528"/>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a:t>
            </a:fld>
            <a:endParaRPr lang="ko-KR" altLang="en-US"/>
          </a:p>
        </p:txBody>
      </p:sp>
    </p:spTree>
    <p:extLst>
      <p:ext uri="{BB962C8B-B14F-4D97-AF65-F5344CB8AC3E}">
        <p14:creationId xmlns:p14="http://schemas.microsoft.com/office/powerpoint/2010/main" val="167430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10</a:t>
            </a:fld>
            <a:endParaRPr lang="ko-KR" altLang="en-US"/>
          </a:p>
        </p:txBody>
      </p:sp>
    </p:spTree>
    <p:extLst>
      <p:ext uri="{BB962C8B-B14F-4D97-AF65-F5344CB8AC3E}">
        <p14:creationId xmlns:p14="http://schemas.microsoft.com/office/powerpoint/2010/main" val="210457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11</a:t>
            </a:fld>
            <a:endParaRPr lang="ko-KR" altLang="en-US"/>
          </a:p>
        </p:txBody>
      </p:sp>
    </p:spTree>
    <p:extLst>
      <p:ext uri="{BB962C8B-B14F-4D97-AF65-F5344CB8AC3E}">
        <p14:creationId xmlns:p14="http://schemas.microsoft.com/office/powerpoint/2010/main" val="117360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12</a:t>
            </a:fld>
            <a:endParaRPr lang="ko-KR" altLang="en-US"/>
          </a:p>
        </p:txBody>
      </p:sp>
    </p:spTree>
    <p:extLst>
      <p:ext uri="{BB962C8B-B14F-4D97-AF65-F5344CB8AC3E}">
        <p14:creationId xmlns:p14="http://schemas.microsoft.com/office/powerpoint/2010/main" val="180853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13</a:t>
            </a:fld>
            <a:endParaRPr lang="ko-KR" altLang="en-US"/>
          </a:p>
        </p:txBody>
      </p:sp>
    </p:spTree>
    <p:extLst>
      <p:ext uri="{BB962C8B-B14F-4D97-AF65-F5344CB8AC3E}">
        <p14:creationId xmlns:p14="http://schemas.microsoft.com/office/powerpoint/2010/main" val="294108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14</a:t>
            </a:fld>
            <a:endParaRPr lang="ko-KR" altLang="en-US"/>
          </a:p>
        </p:txBody>
      </p:sp>
    </p:spTree>
    <p:extLst>
      <p:ext uri="{BB962C8B-B14F-4D97-AF65-F5344CB8AC3E}">
        <p14:creationId xmlns:p14="http://schemas.microsoft.com/office/powerpoint/2010/main" val="167123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15</a:t>
            </a:fld>
            <a:endParaRPr lang="ko-KR" altLang="en-US"/>
          </a:p>
        </p:txBody>
      </p:sp>
    </p:spTree>
    <p:extLst>
      <p:ext uri="{BB962C8B-B14F-4D97-AF65-F5344CB8AC3E}">
        <p14:creationId xmlns:p14="http://schemas.microsoft.com/office/powerpoint/2010/main" val="188406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2</a:t>
            </a:fld>
            <a:endParaRPr lang="ko-KR" altLang="en-US"/>
          </a:p>
        </p:txBody>
      </p:sp>
    </p:spTree>
    <p:extLst>
      <p:ext uri="{BB962C8B-B14F-4D97-AF65-F5344CB8AC3E}">
        <p14:creationId xmlns:p14="http://schemas.microsoft.com/office/powerpoint/2010/main" val="276531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3</a:t>
            </a:fld>
            <a:endParaRPr lang="ko-KR" altLang="en-US"/>
          </a:p>
        </p:txBody>
      </p:sp>
    </p:spTree>
    <p:extLst>
      <p:ext uri="{BB962C8B-B14F-4D97-AF65-F5344CB8AC3E}">
        <p14:creationId xmlns:p14="http://schemas.microsoft.com/office/powerpoint/2010/main" val="341940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4</a:t>
            </a:fld>
            <a:endParaRPr lang="ko-KR" altLang="en-US"/>
          </a:p>
        </p:txBody>
      </p:sp>
    </p:spTree>
    <p:extLst>
      <p:ext uri="{BB962C8B-B14F-4D97-AF65-F5344CB8AC3E}">
        <p14:creationId xmlns:p14="http://schemas.microsoft.com/office/powerpoint/2010/main" val="425642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5</a:t>
            </a:fld>
            <a:endParaRPr lang="ko-KR" altLang="en-US"/>
          </a:p>
        </p:txBody>
      </p:sp>
    </p:spTree>
    <p:extLst>
      <p:ext uri="{BB962C8B-B14F-4D97-AF65-F5344CB8AC3E}">
        <p14:creationId xmlns:p14="http://schemas.microsoft.com/office/powerpoint/2010/main" val="247718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6</a:t>
            </a:fld>
            <a:endParaRPr lang="ko-KR" altLang="en-US"/>
          </a:p>
        </p:txBody>
      </p:sp>
    </p:spTree>
    <p:extLst>
      <p:ext uri="{BB962C8B-B14F-4D97-AF65-F5344CB8AC3E}">
        <p14:creationId xmlns:p14="http://schemas.microsoft.com/office/powerpoint/2010/main" val="123617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7</a:t>
            </a:fld>
            <a:endParaRPr lang="ko-KR" altLang="en-US"/>
          </a:p>
        </p:txBody>
      </p:sp>
    </p:spTree>
    <p:extLst>
      <p:ext uri="{BB962C8B-B14F-4D97-AF65-F5344CB8AC3E}">
        <p14:creationId xmlns:p14="http://schemas.microsoft.com/office/powerpoint/2010/main" val="272787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8</a:t>
            </a:fld>
            <a:endParaRPr lang="ko-KR" altLang="en-US"/>
          </a:p>
        </p:txBody>
      </p:sp>
    </p:spTree>
    <p:extLst>
      <p:ext uri="{BB962C8B-B14F-4D97-AF65-F5344CB8AC3E}">
        <p14:creationId xmlns:p14="http://schemas.microsoft.com/office/powerpoint/2010/main" val="214534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9</a:t>
            </a:fld>
            <a:endParaRPr lang="ko-KR" altLang="en-US"/>
          </a:p>
        </p:txBody>
      </p:sp>
    </p:spTree>
    <p:extLst>
      <p:ext uri="{BB962C8B-B14F-4D97-AF65-F5344CB8AC3E}">
        <p14:creationId xmlns:p14="http://schemas.microsoft.com/office/powerpoint/2010/main" val="69670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908093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F2EC8D94-AF47-4C74-8585-9AA74F2AC2BE}" type="slidenum">
              <a:rPr lang="ko-KR" altLang="en-US" smtClean="0"/>
              <a:pPr/>
              <a:t>‹#›</a:t>
            </a:fld>
            <a:endParaRPr lang="ko-KR" altLang="en-US"/>
          </a:p>
        </p:txBody>
      </p:sp>
    </p:spTree>
    <p:extLst>
      <p:ext uri="{BB962C8B-B14F-4D97-AF65-F5344CB8AC3E}">
        <p14:creationId xmlns:p14="http://schemas.microsoft.com/office/powerpoint/2010/main" val="84833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173C2367-6E18-4920-9E77-B10D04EE2D89}" type="slidenum">
              <a:rPr lang="ko-KR" altLang="en-US" smtClean="0"/>
              <a:pPr/>
              <a:t>‹#›</a:t>
            </a:fld>
            <a:endParaRPr lang="ko-KR" altLang="en-US"/>
          </a:p>
        </p:txBody>
      </p:sp>
    </p:spTree>
    <p:extLst>
      <p:ext uri="{BB962C8B-B14F-4D97-AF65-F5344CB8AC3E}">
        <p14:creationId xmlns:p14="http://schemas.microsoft.com/office/powerpoint/2010/main" val="276702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cxnSp>
        <p:nvCxnSpPr>
          <p:cNvPr id="10" name="직선 연결선 13"/>
          <p:cNvCxnSpPr/>
          <p:nvPr userDrawn="1"/>
        </p:nvCxnSpPr>
        <p:spPr>
          <a:xfrm flipH="1">
            <a:off x="5070480" y="0"/>
            <a:ext cx="6894513"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직사각형 10"/>
          <p:cNvSpPr/>
          <p:nvPr userDrawn="1"/>
        </p:nvSpPr>
        <p:spPr>
          <a:xfrm>
            <a:off x="0" y="0"/>
            <a:ext cx="12192000" cy="23018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latin typeface="연세제목체" panose="02030504000101010101" pitchFamily="18" charset="-127"/>
              <a:ea typeface="연세제목체" panose="02030504000101010101" pitchFamily="18" charset="-127"/>
            </a:endParaRPr>
          </a:p>
        </p:txBody>
      </p:sp>
      <p:sp>
        <p:nvSpPr>
          <p:cNvPr id="12" name="직사각형 11"/>
          <p:cNvSpPr/>
          <p:nvPr userDrawn="1"/>
        </p:nvSpPr>
        <p:spPr>
          <a:xfrm>
            <a:off x="0" y="6624638"/>
            <a:ext cx="12192000" cy="23336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3" name="직사각형 12"/>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29" name="제목 28"/>
          <p:cNvSpPr>
            <a:spLocks noGrp="1"/>
          </p:cNvSpPr>
          <p:nvPr>
            <p:ph type="title"/>
          </p:nvPr>
        </p:nvSpPr>
        <p:spPr>
          <a:xfrm>
            <a:off x="515137" y="2274060"/>
            <a:ext cx="4569103" cy="1325563"/>
          </a:xfrm>
        </p:spPr>
        <p:txBody>
          <a:bodyPr>
            <a:normAutofit/>
          </a:bodyPr>
          <a:lstStyle>
            <a:lvl1pPr>
              <a:lnSpc>
                <a:spcPct val="150000"/>
              </a:lnSpc>
              <a:defRPr sz="2800">
                <a:latin typeface="연세제목체" panose="02030504000101010101" pitchFamily="18" charset="-127"/>
                <a:ea typeface="연세제목체" panose="02030504000101010101" pitchFamily="18" charset="-127"/>
              </a:defRPr>
            </a:lvl1pPr>
          </a:lstStyle>
          <a:p>
            <a:r>
              <a:rPr lang="ko-KR" altLang="en-US" dirty="0"/>
              <a:t>마스터 제목 스타일 편집</a:t>
            </a:r>
          </a:p>
        </p:txBody>
      </p:sp>
      <p:sp>
        <p:nvSpPr>
          <p:cNvPr id="16" name="슬라이드 번호 개체 틀 28"/>
          <p:cNvSpPr>
            <a:spLocks noGrp="1"/>
          </p:cNvSpPr>
          <p:nvPr>
            <p:ph type="sldNum" sz="quarter" idx="12"/>
          </p:nvPr>
        </p:nvSpPr>
        <p:spPr>
          <a:xfrm>
            <a:off x="9167813" y="6624638"/>
            <a:ext cx="2743200" cy="246068"/>
          </a:xfrm>
        </p:spPr>
        <p:txBody>
          <a:bodyPr/>
          <a:lstStyle>
            <a:lvl1pPr>
              <a:defRPr>
                <a:solidFill>
                  <a:schemeClr val="bg1"/>
                </a:solidFill>
              </a:defRPr>
            </a:lvl1pPr>
          </a:lstStyle>
          <a:p>
            <a:fld id="{DB17C6C5-34E4-4956-8D66-BE0723706F5D}" type="slidenum">
              <a:rPr lang="ko-KR" altLang="en-US"/>
              <a:pPr/>
              <a:t>‹#›</a:t>
            </a:fld>
            <a:endParaRPr lang="ko-KR" altLang="en-US"/>
          </a:p>
        </p:txBody>
      </p:sp>
    </p:spTree>
    <p:extLst>
      <p:ext uri="{BB962C8B-B14F-4D97-AF65-F5344CB8AC3E}">
        <p14:creationId xmlns:p14="http://schemas.microsoft.com/office/powerpoint/2010/main" val="357801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5" name="직사각형 4"/>
          <p:cNvSpPr/>
          <p:nvPr userDrawn="1"/>
        </p:nvSpPr>
        <p:spPr>
          <a:xfrm>
            <a:off x="0" y="-1588"/>
            <a:ext cx="12192000" cy="233363"/>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2" name="직사각형 11"/>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7" name="Content Placeholder 2"/>
          <p:cNvSpPr>
            <a:spLocks noGrp="1"/>
          </p:cNvSpPr>
          <p:nvPr>
            <p:ph idx="1"/>
          </p:nvPr>
        </p:nvSpPr>
        <p:spPr>
          <a:xfrm>
            <a:off x="280310" y="1115400"/>
            <a:ext cx="11578759" cy="5270886"/>
          </a:xfrm>
        </p:spPr>
        <p:txBody>
          <a:bodyPr>
            <a:normAutofit/>
          </a:bodyPr>
          <a:lstStyle>
            <a:lvl1pPr>
              <a:defRPr sz="1800"/>
            </a:lvl1pPr>
            <a:lvl2pPr>
              <a:defRPr sz="1800"/>
            </a:lvl2pPr>
            <a:lvl3pPr>
              <a:defRPr sz="1800"/>
            </a:lvl3pPr>
            <a:lvl4pPr>
              <a:defRPr sz="1800"/>
            </a:lvl4pPr>
            <a:lvl5pPr>
              <a:defRPr sz="18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8" name="Title 1"/>
          <p:cNvSpPr>
            <a:spLocks noGrp="1"/>
          </p:cNvSpPr>
          <p:nvPr>
            <p:ph type="title"/>
          </p:nvPr>
        </p:nvSpPr>
        <p:spPr>
          <a:xfrm>
            <a:off x="280307" y="346273"/>
            <a:ext cx="7794548" cy="396000"/>
          </a:xfrm>
        </p:spPr>
        <p:txBody>
          <a:bodyPr>
            <a:normAutofit/>
          </a:bodyPr>
          <a:lstStyle>
            <a:lvl1pPr>
              <a:defRPr sz="2000">
                <a:latin typeface="연세제목체" panose="02030504000101010101" pitchFamily="18" charset="-127"/>
                <a:ea typeface="연세제목체" panose="02030504000101010101" pitchFamily="18" charset="-127"/>
              </a:defRPr>
            </a:lvl1pPr>
          </a:lstStyle>
          <a:p>
            <a:r>
              <a:rPr lang="ko-KR" altLang="en-US" dirty="0"/>
              <a:t>마스터 제목 스타일 편집</a:t>
            </a:r>
            <a:endParaRPr lang="en-US" dirty="0"/>
          </a:p>
        </p:txBody>
      </p:sp>
      <p:sp>
        <p:nvSpPr>
          <p:cNvPr id="14" name="슬라이드 번호 개체 틀 28"/>
          <p:cNvSpPr>
            <a:spLocks noGrp="1"/>
          </p:cNvSpPr>
          <p:nvPr>
            <p:ph type="sldNum" sz="quarter" idx="11"/>
          </p:nvPr>
        </p:nvSpPr>
        <p:spPr>
          <a:xfrm>
            <a:off x="9167813" y="6638930"/>
            <a:ext cx="2743200" cy="219070"/>
          </a:xfrm>
        </p:spPr>
        <p:txBody>
          <a:bodyPr/>
          <a:lstStyle>
            <a:lvl1pPr>
              <a:defRPr>
                <a:solidFill>
                  <a:schemeClr val="bg1"/>
                </a:solidFill>
              </a:defRPr>
            </a:lvl1pPr>
          </a:lstStyle>
          <a:p>
            <a:fld id="{B6B0C2A7-D820-4840-B70A-312C70C92640}" type="slidenum">
              <a:rPr lang="ko-KR" altLang="en-US"/>
              <a:pPr/>
              <a:t>‹#›</a:t>
            </a:fld>
            <a:endParaRPr lang="ko-KR" altLang="en-US"/>
          </a:p>
        </p:txBody>
      </p:sp>
      <p:cxnSp>
        <p:nvCxnSpPr>
          <p:cNvPr id="3" name="직선 연결선 2"/>
          <p:cNvCxnSpPr/>
          <p:nvPr userDrawn="1"/>
        </p:nvCxnSpPr>
        <p:spPr>
          <a:xfrm flipV="1">
            <a:off x="0" y="857251"/>
            <a:ext cx="12192000" cy="163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1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구역 머리글">
    <p:spTree>
      <p:nvGrpSpPr>
        <p:cNvPr id="1" name=""/>
        <p:cNvGrpSpPr/>
        <p:nvPr/>
      </p:nvGrpSpPr>
      <p:grpSpPr>
        <a:xfrm>
          <a:off x="0" y="0"/>
          <a:ext cx="0" cy="0"/>
          <a:chOff x="0" y="0"/>
          <a:chExt cx="0" cy="0"/>
        </a:xfrm>
      </p:grpSpPr>
      <p:pic>
        <p:nvPicPr>
          <p:cNvPr id="4" name="그림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4954" y="5975350"/>
            <a:ext cx="15922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직사각형 5"/>
          <p:cNvSpPr/>
          <p:nvPr userDrawn="1"/>
        </p:nvSpPr>
        <p:spPr>
          <a:xfrm>
            <a:off x="0" y="0"/>
            <a:ext cx="12192000" cy="23018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latin typeface="연세제목체" panose="02030504000101010101" pitchFamily="18" charset="-127"/>
              <a:ea typeface="연세제목체" panose="02030504000101010101" pitchFamily="18" charset="-127"/>
            </a:endParaRPr>
          </a:p>
        </p:txBody>
      </p:sp>
      <p:sp>
        <p:nvSpPr>
          <p:cNvPr id="7" name="직사각형 6"/>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9" name="슬라이드 번호 개체 틀 28"/>
          <p:cNvSpPr>
            <a:spLocks noGrp="1"/>
          </p:cNvSpPr>
          <p:nvPr>
            <p:ph type="sldNum" sz="quarter" idx="11"/>
          </p:nvPr>
        </p:nvSpPr>
        <p:spPr>
          <a:xfrm>
            <a:off x="9167813" y="6572256"/>
            <a:ext cx="2743200" cy="365125"/>
          </a:xfrm>
        </p:spPr>
        <p:txBody>
          <a:bodyPr/>
          <a:lstStyle>
            <a:lvl1pPr>
              <a:defRPr>
                <a:solidFill>
                  <a:schemeClr val="bg1"/>
                </a:solidFill>
              </a:defRPr>
            </a:lvl1pPr>
          </a:lstStyle>
          <a:p>
            <a:fld id="{0DE7F1B3-28DB-4CB6-B0F5-9E68B261605F}" type="slidenum">
              <a:rPr lang="ko-KR" altLang="en-US"/>
              <a:pPr/>
              <a:t>‹#›</a:t>
            </a:fld>
            <a:endParaRPr lang="ko-KR" altLang="en-US"/>
          </a:p>
        </p:txBody>
      </p:sp>
    </p:spTree>
    <p:extLst>
      <p:ext uri="{BB962C8B-B14F-4D97-AF65-F5344CB8AC3E}">
        <p14:creationId xmlns:p14="http://schemas.microsoft.com/office/powerpoint/2010/main" val="121702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3" name="직사각형 2"/>
          <p:cNvSpPr/>
          <p:nvPr userDrawn="1"/>
        </p:nvSpPr>
        <p:spPr>
          <a:xfrm>
            <a:off x="0" y="0"/>
            <a:ext cx="12192000" cy="6858000"/>
          </a:xfrm>
          <a:prstGeom prst="rect">
            <a:avLst/>
          </a:prstGeom>
          <a:solidFill>
            <a:srgbClr val="00397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pic>
        <p:nvPicPr>
          <p:cNvPr id="4" name="그림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99077" y="5930900"/>
            <a:ext cx="159385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userDrawn="1"/>
        </p:nvSpPr>
        <p:spPr>
          <a:xfrm>
            <a:off x="0" y="0"/>
            <a:ext cx="12192000" cy="230188"/>
          </a:xfrm>
          <a:prstGeom prst="rect">
            <a:avLst/>
          </a:prstGeom>
          <a:solidFill>
            <a:srgbClr val="FFC3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latin typeface="연세제목체" panose="02030504000101010101" pitchFamily="18" charset="-127"/>
              <a:ea typeface="연세제목체" panose="02030504000101010101" pitchFamily="18" charset="-127"/>
            </a:endParaRPr>
          </a:p>
        </p:txBody>
      </p:sp>
      <p:sp>
        <p:nvSpPr>
          <p:cNvPr id="6" name="직사각형 5"/>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8" name="Title 1"/>
          <p:cNvSpPr>
            <a:spLocks noGrp="1"/>
          </p:cNvSpPr>
          <p:nvPr>
            <p:ph type="title"/>
          </p:nvPr>
        </p:nvSpPr>
        <p:spPr>
          <a:xfrm>
            <a:off x="2152651" y="2778275"/>
            <a:ext cx="7886700" cy="1325563"/>
          </a:xfrm>
        </p:spPr>
        <p:txBody>
          <a:bodyPr>
            <a:normAutofit/>
          </a:bodyPr>
          <a:lstStyle>
            <a:lvl1pPr algn="ctr">
              <a:lnSpc>
                <a:spcPct val="150000"/>
              </a:lnSpc>
              <a:defRPr sz="2800">
                <a:solidFill>
                  <a:schemeClr val="bg1"/>
                </a:solidFill>
                <a:latin typeface="연세제목체" panose="02030504000101010101" pitchFamily="18" charset="-127"/>
                <a:ea typeface="연세제목체" panose="02030504000101010101" pitchFamily="18" charset="-127"/>
              </a:defRPr>
            </a:lvl1pPr>
          </a:lstStyle>
          <a:p>
            <a:r>
              <a:rPr lang="ko-KR" altLang="en-US" dirty="0"/>
              <a:t>마스터 제목 스타일 편집</a:t>
            </a:r>
            <a:endParaRPr lang="en-US" dirty="0"/>
          </a:p>
        </p:txBody>
      </p:sp>
      <p:sp>
        <p:nvSpPr>
          <p:cNvPr id="7" name="바닥글 개체 틀 27"/>
          <p:cNvSpPr>
            <a:spLocks noGrp="1"/>
          </p:cNvSpPr>
          <p:nvPr>
            <p:ph type="ftr" sz="quarter" idx="10"/>
          </p:nvPr>
        </p:nvSpPr>
        <p:spPr>
          <a:xfrm>
            <a:off x="4038600" y="6572256"/>
            <a:ext cx="4114800" cy="365125"/>
          </a:xfrm>
        </p:spPr>
        <p:txBody>
          <a:bodyPr/>
          <a:lstStyle>
            <a:lvl1pPr>
              <a:defRPr>
                <a:solidFill>
                  <a:schemeClr val="bg1"/>
                </a:solidFill>
              </a:defRPr>
            </a:lvl1pPr>
          </a:lstStyle>
          <a:p>
            <a:pPr>
              <a:defRPr/>
            </a:pPr>
            <a:endParaRPr lang="ko-KR" altLang="en-US"/>
          </a:p>
        </p:txBody>
      </p:sp>
      <p:sp>
        <p:nvSpPr>
          <p:cNvPr id="9" name="슬라이드 번호 개체 틀 28"/>
          <p:cNvSpPr>
            <a:spLocks noGrp="1"/>
          </p:cNvSpPr>
          <p:nvPr>
            <p:ph type="sldNum" sz="quarter" idx="11"/>
          </p:nvPr>
        </p:nvSpPr>
        <p:spPr>
          <a:xfrm>
            <a:off x="9167813" y="6572256"/>
            <a:ext cx="2743200" cy="365125"/>
          </a:xfrm>
        </p:spPr>
        <p:txBody>
          <a:bodyPr/>
          <a:lstStyle>
            <a:lvl1pPr>
              <a:defRPr>
                <a:solidFill>
                  <a:schemeClr val="bg1"/>
                </a:solidFill>
              </a:defRPr>
            </a:lvl1pPr>
          </a:lstStyle>
          <a:p>
            <a:fld id="{1BE9A20A-C950-4085-88EB-ACB8639F28C8}" type="slidenum">
              <a:rPr lang="ko-KR" altLang="en-US"/>
              <a:pPr/>
              <a:t>‹#›</a:t>
            </a:fld>
            <a:endParaRPr lang="ko-KR" altLang="en-US"/>
          </a:p>
        </p:txBody>
      </p:sp>
    </p:spTree>
    <p:extLst>
      <p:ext uri="{BB962C8B-B14F-4D97-AF65-F5344CB8AC3E}">
        <p14:creationId xmlns:p14="http://schemas.microsoft.com/office/powerpoint/2010/main" val="32111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386207" y="6233886"/>
            <a:ext cx="2743200" cy="365125"/>
          </a:xfrm>
        </p:spPr>
        <p:txBody>
          <a:bodyPr/>
          <a:lstStyle/>
          <a:p>
            <a:fld id="{B6B0C2A7-D820-4840-B70A-312C70C92640}" type="slidenum">
              <a:rPr lang="ko-KR" altLang="en-US" smtClean="0"/>
              <a:pPr/>
              <a:t>‹#›</a:t>
            </a:fld>
            <a:endParaRPr lang="ko-KR" altLang="en-US"/>
          </a:p>
        </p:txBody>
      </p:sp>
      <p:sp>
        <p:nvSpPr>
          <p:cNvPr id="7" name="직사각형 6"/>
          <p:cNvSpPr/>
          <p:nvPr userDrawn="1"/>
        </p:nvSpPr>
        <p:spPr>
          <a:xfrm>
            <a:off x="0" y="-1588"/>
            <a:ext cx="12192000" cy="233363"/>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직사각형 7"/>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cxnSp>
        <p:nvCxnSpPr>
          <p:cNvPr id="9" name="직선 연결선 8"/>
          <p:cNvCxnSpPr/>
          <p:nvPr userDrawn="1"/>
        </p:nvCxnSpPr>
        <p:spPr>
          <a:xfrm flipV="1">
            <a:off x="0" y="857251"/>
            <a:ext cx="12192000" cy="163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51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C764DE79-268F-4C1A-8933-263129D2AF90}" type="datetimeFigureOut">
              <a:rPr lang="en-US" dirty="0"/>
              <a:t>4/4/2023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12509768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pPr>
              <a:defRPr/>
            </a:pPr>
            <a:endParaRPr lang="ko-KR" altLang="en-US"/>
          </a:p>
        </p:txBody>
      </p:sp>
      <p:sp>
        <p:nvSpPr>
          <p:cNvPr id="7" name="Slide Number Placeholder 6"/>
          <p:cNvSpPr>
            <a:spLocks noGrp="1"/>
          </p:cNvSpPr>
          <p:nvPr>
            <p:ph type="sldNum" sz="quarter" idx="12"/>
          </p:nvPr>
        </p:nvSpPr>
        <p:spPr/>
        <p:txBody>
          <a:bodyPr/>
          <a:lstStyle/>
          <a:p>
            <a:fld id="{494FE717-D758-4161-BEDD-F52D3E38D4A1}" type="slidenum">
              <a:rPr lang="ko-KR" altLang="en-US" smtClean="0"/>
              <a:pPr/>
              <a:t>‹#›</a:t>
            </a:fld>
            <a:endParaRPr lang="ko-KR" altLang="en-US"/>
          </a:p>
        </p:txBody>
      </p:sp>
    </p:spTree>
    <p:extLst>
      <p:ext uri="{BB962C8B-B14F-4D97-AF65-F5344CB8AC3E}">
        <p14:creationId xmlns:p14="http://schemas.microsoft.com/office/powerpoint/2010/main" val="169863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4/4/2023</a:t>
            </a:fld>
            <a:endParaRPr lang="en-US" dirty="0"/>
          </a:p>
        </p:txBody>
      </p:sp>
      <p:sp>
        <p:nvSpPr>
          <p:cNvPr id="8" name="Footer Placeholder 7"/>
          <p:cNvSpPr>
            <a:spLocks noGrp="1"/>
          </p:cNvSpPr>
          <p:nvPr>
            <p:ph type="ftr" sz="quarter" idx="11"/>
          </p:nvPr>
        </p:nvSpPr>
        <p:spPr/>
        <p:txBody>
          <a:bodyPr/>
          <a:lstStyle/>
          <a:p>
            <a:pPr>
              <a:defRPr/>
            </a:pPr>
            <a:endParaRPr lang="ko-KR" altLang="en-US"/>
          </a:p>
        </p:txBody>
      </p:sp>
      <p:sp>
        <p:nvSpPr>
          <p:cNvPr id="9" name="Slide Number Placeholder 8"/>
          <p:cNvSpPr>
            <a:spLocks noGrp="1"/>
          </p:cNvSpPr>
          <p:nvPr>
            <p:ph type="sldNum" sz="quarter" idx="12"/>
          </p:nvPr>
        </p:nvSpPr>
        <p:spPr/>
        <p:txBody>
          <a:bodyPr/>
          <a:lstStyle/>
          <a:p>
            <a:fld id="{2BEE3393-72DE-4DDE-9442-685FCADD1C7E}" type="slidenum">
              <a:rPr lang="ko-KR" altLang="en-US" smtClean="0"/>
              <a:pPr/>
              <a:t>‹#›</a:t>
            </a:fld>
            <a:endParaRPr lang="ko-KR" altLang="en-US"/>
          </a:p>
        </p:txBody>
      </p:sp>
    </p:spTree>
    <p:extLst>
      <p:ext uri="{BB962C8B-B14F-4D97-AF65-F5344CB8AC3E}">
        <p14:creationId xmlns:p14="http://schemas.microsoft.com/office/powerpoint/2010/main" val="265789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4/4/2023</a:t>
            </a:fld>
            <a:endParaRPr lang="en-US" dirty="0"/>
          </a:p>
        </p:txBody>
      </p:sp>
      <p:sp>
        <p:nvSpPr>
          <p:cNvPr id="4" name="Footer Placeholder 3"/>
          <p:cNvSpPr>
            <a:spLocks noGrp="1"/>
          </p:cNvSpPr>
          <p:nvPr>
            <p:ph type="ftr" sz="quarter" idx="11"/>
          </p:nvPr>
        </p:nvSpPr>
        <p:spPr/>
        <p:txBody>
          <a:bodyPr/>
          <a:lstStyle/>
          <a:p>
            <a:pPr>
              <a:defRPr/>
            </a:pPr>
            <a:endParaRPr lang="ko-KR" altLang="en-US"/>
          </a:p>
        </p:txBody>
      </p:sp>
      <p:sp>
        <p:nvSpPr>
          <p:cNvPr id="5" name="Slide Number Placeholder 4"/>
          <p:cNvSpPr>
            <a:spLocks noGrp="1"/>
          </p:cNvSpPr>
          <p:nvPr>
            <p:ph type="sldNum" sz="quarter" idx="12"/>
          </p:nvPr>
        </p:nvSpPr>
        <p:spPr/>
        <p:txBody>
          <a:bodyPr/>
          <a:lstStyle/>
          <a:p>
            <a:fld id="{0CCE1F97-C1FE-4871-8AE5-81686AFF4455}" type="slidenum">
              <a:rPr lang="ko-KR" altLang="en-US" smtClean="0"/>
              <a:pPr/>
              <a:t>‹#›</a:t>
            </a:fld>
            <a:endParaRPr lang="ko-KR" altLang="en-US"/>
          </a:p>
        </p:txBody>
      </p:sp>
    </p:spTree>
    <p:extLst>
      <p:ext uri="{BB962C8B-B14F-4D97-AF65-F5344CB8AC3E}">
        <p14:creationId xmlns:p14="http://schemas.microsoft.com/office/powerpoint/2010/main" val="13251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4/4/2023</a:t>
            </a:fld>
            <a:endParaRPr lang="en-US" dirty="0"/>
          </a:p>
        </p:txBody>
      </p:sp>
      <p:sp>
        <p:nvSpPr>
          <p:cNvPr id="3" name="Footer Placeholder 2"/>
          <p:cNvSpPr>
            <a:spLocks noGrp="1"/>
          </p:cNvSpPr>
          <p:nvPr>
            <p:ph type="ftr" sz="quarter" idx="11"/>
          </p:nvPr>
        </p:nvSpPr>
        <p:spPr/>
        <p:txBody>
          <a:bodyPr/>
          <a:lstStyle/>
          <a:p>
            <a:pPr>
              <a:defRPr/>
            </a:pPr>
            <a:endParaRPr lang="ko-KR" altLang="en-US"/>
          </a:p>
        </p:txBody>
      </p:sp>
      <p:sp>
        <p:nvSpPr>
          <p:cNvPr id="4" name="Slide Number Placeholder 3"/>
          <p:cNvSpPr>
            <a:spLocks noGrp="1"/>
          </p:cNvSpPr>
          <p:nvPr>
            <p:ph type="sldNum" sz="quarter" idx="12"/>
          </p:nvPr>
        </p:nvSpPr>
        <p:spPr/>
        <p:txBody>
          <a:body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33634845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pPr>
              <a:defRPr/>
            </a:pPr>
            <a:endParaRPr lang="ko-KR" altLang="en-US"/>
          </a:p>
        </p:txBody>
      </p:sp>
      <p:sp>
        <p:nvSpPr>
          <p:cNvPr id="7" name="Slide Number Placeholder 6"/>
          <p:cNvSpPr>
            <a:spLocks noGrp="1"/>
          </p:cNvSpPr>
          <p:nvPr>
            <p:ph type="sldNum" sz="quarter" idx="12"/>
          </p:nvPr>
        </p:nvSpPr>
        <p:spPr/>
        <p:txBody>
          <a:bodyPr/>
          <a:lstStyle/>
          <a:p>
            <a:fld id="{562CF6A2-55D6-4579-A878-AF718FD709F9}" type="slidenum">
              <a:rPr lang="ko-KR" altLang="en-US" smtClean="0"/>
              <a:pPr/>
              <a:t>‹#›</a:t>
            </a:fld>
            <a:endParaRPr lang="ko-KR" altLang="en-US"/>
          </a:p>
        </p:txBody>
      </p:sp>
    </p:spTree>
    <p:extLst>
      <p:ext uri="{BB962C8B-B14F-4D97-AF65-F5344CB8AC3E}">
        <p14:creationId xmlns:p14="http://schemas.microsoft.com/office/powerpoint/2010/main" val="35410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C764DE79-268F-4C1A-8933-263129D2AF90}" type="datetimeFigureOut">
              <a:rPr lang="en-US" dirty="0"/>
              <a:t>4/4/2023</a:t>
            </a:fld>
            <a:endParaRPr lang="en-US" dirty="0"/>
          </a:p>
        </p:txBody>
      </p:sp>
      <p:sp>
        <p:nvSpPr>
          <p:cNvPr id="6" name="Footer Placeholder 5"/>
          <p:cNvSpPr>
            <a:spLocks noGrp="1"/>
          </p:cNvSpPr>
          <p:nvPr>
            <p:ph type="ftr" sz="quarter" idx="11"/>
          </p:nvPr>
        </p:nvSpPr>
        <p:spPr/>
        <p:txBody>
          <a:bodyPr/>
          <a:lstStyle/>
          <a:p>
            <a:pPr>
              <a:defRPr/>
            </a:pPr>
            <a:endParaRPr lang="ko-KR" altLang="en-US"/>
          </a:p>
        </p:txBody>
      </p:sp>
      <p:sp>
        <p:nvSpPr>
          <p:cNvPr id="7" name="Slide Number Placeholder 6"/>
          <p:cNvSpPr>
            <a:spLocks noGrp="1"/>
          </p:cNvSpPr>
          <p:nvPr>
            <p:ph type="sldNum" sz="quarter" idx="12"/>
          </p:nvPr>
        </p:nvSpPr>
        <p:spPr/>
        <p:txBody>
          <a:bodyPr/>
          <a:lstStyle/>
          <a:p>
            <a:fld id="{807E202F-ADDD-45FD-8873-9EAE90A2B2F8}" type="slidenum">
              <a:rPr lang="ko-KR" altLang="en-US" smtClean="0"/>
              <a:pPr/>
              <a:t>‹#›</a:t>
            </a:fld>
            <a:endParaRPr lang="ko-KR" altLang="en-US"/>
          </a:p>
        </p:txBody>
      </p:sp>
    </p:spTree>
    <p:extLst>
      <p:ext uri="{BB962C8B-B14F-4D97-AF65-F5344CB8AC3E}">
        <p14:creationId xmlns:p14="http://schemas.microsoft.com/office/powerpoint/2010/main" val="220450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7961291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86" r:id="rId12"/>
    <p:sldLayoutId id="2147483687" r:id="rId13"/>
    <p:sldLayoutId id="2147483688" r:id="rId14"/>
    <p:sldLayoutId id="2147483689" r:id="rId15"/>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27" Type="http://schemas.openxmlformats.org/officeDocument/2006/relationships/customXml" Target="../ink/ink2.xml"/></Relationships>
</file>

<file path=ppt/slides/_rels/slide6.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2.xml"/><Relationship Id="rId27"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727200" y="3046227"/>
            <a:ext cx="8247820" cy="396000"/>
          </a:xfrm>
        </p:spPr>
        <p:txBody>
          <a:bodyPr>
            <a:noAutofit/>
          </a:bodyPr>
          <a:lstStyle/>
          <a:p>
            <a:pPr algn="ctr"/>
            <a:r>
              <a:rPr lang="en-US" altLang="ko-KR" sz="1800" b="1" dirty="0">
                <a:latin typeface="+mn-ea"/>
                <a:ea typeface="+mn-ea"/>
              </a:rPr>
              <a:t>Real-time scheduling for re-entrant hybrid flow shops: A decision tree based mechanism and its application to a TFT-LCD line </a:t>
            </a:r>
            <a:br>
              <a:rPr lang="en-US" altLang="ko-KR" sz="1800" b="1" dirty="0">
                <a:latin typeface="+mn-ea"/>
                <a:ea typeface="+mn-ea"/>
              </a:rPr>
            </a:br>
            <a:br>
              <a:rPr lang="en-US" altLang="ko-KR" sz="1800" b="1" dirty="0">
                <a:latin typeface="+mn-ea"/>
                <a:ea typeface="+mn-ea"/>
              </a:rPr>
            </a:br>
            <a:r>
              <a:rPr lang="en-US" altLang="ko-KR" sz="1800" b="1" dirty="0">
                <a:latin typeface="+mn-ea"/>
                <a:ea typeface="+mn-ea"/>
              </a:rPr>
              <a:t>Presented by Byun Min Kim </a:t>
            </a:r>
            <a:endParaRPr lang="ko-KR" altLang="en-US" sz="1800" b="1" dirty="0">
              <a:latin typeface="+mn-ea"/>
              <a:ea typeface="+mn-ea"/>
            </a:endParaRPr>
          </a:p>
        </p:txBody>
      </p:sp>
      <p:sp>
        <p:nvSpPr>
          <p:cNvPr id="3" name="TextBox 2">
            <a:extLst>
              <a:ext uri="{FF2B5EF4-FFF2-40B4-BE49-F238E27FC236}">
                <a16:creationId xmlns:a16="http://schemas.microsoft.com/office/drawing/2014/main" id="{21D4BB4D-C330-F656-DA54-91385E61FB81}"/>
              </a:ext>
            </a:extLst>
          </p:cNvPr>
          <p:cNvSpPr txBox="1"/>
          <p:nvPr/>
        </p:nvSpPr>
        <p:spPr>
          <a:xfrm>
            <a:off x="0" y="350981"/>
            <a:ext cx="4498109" cy="369332"/>
          </a:xfrm>
          <a:prstGeom prst="rect">
            <a:avLst/>
          </a:prstGeom>
          <a:noFill/>
        </p:spPr>
        <p:txBody>
          <a:bodyPr wrap="square" rtlCol="0">
            <a:spAutoFit/>
          </a:bodyPr>
          <a:lstStyle/>
          <a:p>
            <a:r>
              <a:rPr lang="en-US" altLang="ko-KR" dirty="0"/>
              <a:t>2023.03.28 ORLAB seminar</a:t>
            </a:r>
            <a:endParaRPr lang="ko-KR" altLang="en-US" dirty="0"/>
          </a:p>
        </p:txBody>
      </p:sp>
      <p:cxnSp>
        <p:nvCxnSpPr>
          <p:cNvPr id="5" name="직선 연결선 4">
            <a:extLst>
              <a:ext uri="{FF2B5EF4-FFF2-40B4-BE49-F238E27FC236}">
                <a16:creationId xmlns:a16="http://schemas.microsoft.com/office/drawing/2014/main" id="{2B050E2D-31A4-288B-823B-E952B74C052B}"/>
              </a:ext>
            </a:extLst>
          </p:cNvPr>
          <p:cNvCxnSpPr>
            <a:cxnSpLocks/>
          </p:cNvCxnSpPr>
          <p:nvPr/>
        </p:nvCxnSpPr>
        <p:spPr>
          <a:xfrm>
            <a:off x="1727200" y="2004291"/>
            <a:ext cx="83958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7CB48881-EA84-CCD2-B27A-1663BCE63517}"/>
              </a:ext>
            </a:extLst>
          </p:cNvPr>
          <p:cNvCxnSpPr>
            <a:cxnSpLocks/>
          </p:cNvCxnSpPr>
          <p:nvPr/>
        </p:nvCxnSpPr>
        <p:spPr>
          <a:xfrm>
            <a:off x="1727200" y="4290291"/>
            <a:ext cx="83958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92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j-ea"/>
              </a:rPr>
              <a:t>Method (Using decision tree algorithm to select dispatching rule) </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9</a:t>
            </a:r>
            <a:endParaRPr lang="ko-KR" altLang="en-US" dirty="0"/>
          </a:p>
        </p:txBody>
      </p:sp>
      <p:pic>
        <p:nvPicPr>
          <p:cNvPr id="3" name="그림 2">
            <a:extLst>
              <a:ext uri="{FF2B5EF4-FFF2-40B4-BE49-F238E27FC236}">
                <a16:creationId xmlns:a16="http://schemas.microsoft.com/office/drawing/2014/main" id="{1A2BFCBB-7304-C68A-9578-81526A564A5B}"/>
              </a:ext>
            </a:extLst>
          </p:cNvPr>
          <p:cNvPicPr>
            <a:picLocks noChangeAspect="1"/>
          </p:cNvPicPr>
          <p:nvPr/>
        </p:nvPicPr>
        <p:blipFill>
          <a:blip r:embed="rId3"/>
          <a:stretch>
            <a:fillRect/>
          </a:stretch>
        </p:blipFill>
        <p:spPr>
          <a:xfrm>
            <a:off x="7665117" y="2456908"/>
            <a:ext cx="4229832" cy="3307078"/>
          </a:xfrm>
          <a:prstGeom prst="rect">
            <a:avLst/>
          </a:prstGeom>
        </p:spPr>
      </p:pic>
      <p:sp>
        <p:nvSpPr>
          <p:cNvPr id="4" name="TextBox 3">
            <a:extLst>
              <a:ext uri="{FF2B5EF4-FFF2-40B4-BE49-F238E27FC236}">
                <a16:creationId xmlns:a16="http://schemas.microsoft.com/office/drawing/2014/main" id="{45DB4988-3109-9B65-A349-345EACB0E99C}"/>
              </a:ext>
            </a:extLst>
          </p:cNvPr>
          <p:cNvSpPr txBox="1"/>
          <p:nvPr/>
        </p:nvSpPr>
        <p:spPr>
          <a:xfrm>
            <a:off x="75881" y="923463"/>
            <a:ext cx="3736702" cy="307777"/>
          </a:xfrm>
          <a:prstGeom prst="rect">
            <a:avLst/>
          </a:prstGeom>
          <a:noFill/>
        </p:spPr>
        <p:txBody>
          <a:bodyPr wrap="square" rtlCol="0">
            <a:spAutoFit/>
          </a:bodyPr>
          <a:lstStyle/>
          <a:p>
            <a:r>
              <a:rPr lang="en-US" altLang="ko-KR" sz="1400" b="1" dirty="0"/>
              <a:t>ID3 algorithm </a:t>
            </a:r>
            <a:endParaRPr lang="ko-KR" altLang="en-US" sz="1400" b="1" dirty="0"/>
          </a:p>
        </p:txBody>
      </p:sp>
      <p:sp>
        <p:nvSpPr>
          <p:cNvPr id="6" name="TextBox 5">
            <a:extLst>
              <a:ext uri="{FF2B5EF4-FFF2-40B4-BE49-F238E27FC236}">
                <a16:creationId xmlns:a16="http://schemas.microsoft.com/office/drawing/2014/main" id="{520D6E1C-1ADB-A781-4199-743A1BFFB4BD}"/>
              </a:ext>
            </a:extLst>
          </p:cNvPr>
          <p:cNvSpPr txBox="1"/>
          <p:nvPr/>
        </p:nvSpPr>
        <p:spPr>
          <a:xfrm>
            <a:off x="37135" y="2282552"/>
            <a:ext cx="7627982" cy="3108543"/>
          </a:xfrm>
          <a:prstGeom prst="rect">
            <a:avLst/>
          </a:prstGeom>
          <a:noFill/>
        </p:spPr>
        <p:txBody>
          <a:bodyPr wrap="square">
            <a:spAutoFit/>
          </a:bodyPr>
          <a:lstStyle/>
          <a:p>
            <a:r>
              <a:rPr lang="en-US" altLang="ko-KR" sz="1400" b="1" dirty="0"/>
              <a:t>1. Scheduler determine point of time when a new dispatching rule is to be selected</a:t>
            </a:r>
          </a:p>
          <a:p>
            <a:r>
              <a:rPr lang="en-US" altLang="ko-KR" sz="1400" dirty="0"/>
              <a:t>{Beginning of a new scheduling horizon. </a:t>
            </a:r>
          </a:p>
          <a:p>
            <a:r>
              <a:rPr lang="en-US" altLang="ko-KR" sz="1400" dirty="0"/>
              <a:t>Major system disturbances (e.g., machine breakdowns). </a:t>
            </a:r>
          </a:p>
          <a:p>
            <a:r>
              <a:rPr lang="en-US" altLang="ko-KR" sz="1400" dirty="0"/>
              <a:t>Minor system disturbances (e.g., tool breakages)</a:t>
            </a:r>
          </a:p>
          <a:p>
            <a:r>
              <a:rPr lang="en-US" altLang="ko-KR" sz="1400" dirty="0"/>
              <a:t>Getting the performances worse}</a:t>
            </a:r>
          </a:p>
          <a:p>
            <a:endParaRPr lang="en-US" altLang="ko-KR" sz="1400" b="1" dirty="0"/>
          </a:p>
          <a:p>
            <a:r>
              <a:rPr lang="en-US" altLang="ko-KR" sz="1400" b="1" dirty="0"/>
              <a:t>2. </a:t>
            </a:r>
            <a:r>
              <a:rPr lang="en-US" altLang="ko-KR" sz="1400" b="1" i="0" dirty="0">
                <a:effectLst/>
                <a:latin typeface="+mj-ea"/>
                <a:ea typeface="+mj-ea"/>
              </a:rPr>
              <a:t>Providing the state at a specific point in time as input to the decision tree</a:t>
            </a:r>
            <a:endParaRPr lang="en-US" altLang="ko-KR" sz="1400" b="1" dirty="0">
              <a:latin typeface="+mj-ea"/>
              <a:ea typeface="+mj-ea"/>
            </a:endParaRPr>
          </a:p>
          <a:p>
            <a:r>
              <a:rPr lang="en-US" altLang="ko-KR" sz="1400" dirty="0"/>
              <a:t>{Total number of remaining operations for the jobs in queue at each stage. </a:t>
            </a:r>
          </a:p>
          <a:p>
            <a:r>
              <a:rPr lang="en-US" altLang="ko-KR" sz="1400" dirty="0"/>
              <a:t>Total processing time of remaining operations for the jobs in queue at each stage. </a:t>
            </a:r>
          </a:p>
          <a:p>
            <a:r>
              <a:rPr lang="en-US" altLang="ko-KR" sz="1400" dirty="0"/>
              <a:t>Total number of remaining operations for the jobs being processed at each stage. </a:t>
            </a:r>
          </a:p>
          <a:p>
            <a:r>
              <a:rPr lang="en-US" altLang="ko-KR" sz="1400" dirty="0"/>
              <a:t>Total processing time of remaining operations for the jobs being processed at each stage. </a:t>
            </a:r>
            <a:endParaRPr lang="ko-KR" altLang="en-US" sz="1400" dirty="0"/>
          </a:p>
          <a:p>
            <a:r>
              <a:rPr lang="en-US" altLang="ko-KR" sz="1400" dirty="0"/>
              <a:t>Machine</a:t>
            </a:r>
            <a:r>
              <a:rPr lang="ko-KR" altLang="en-US" sz="1400" dirty="0"/>
              <a:t> </a:t>
            </a:r>
            <a:r>
              <a:rPr lang="en-US" altLang="ko-KR" sz="1400" dirty="0"/>
              <a:t>break down}</a:t>
            </a:r>
          </a:p>
          <a:p>
            <a:endParaRPr lang="en-US" altLang="ko-KR" sz="1400" dirty="0"/>
          </a:p>
          <a:p>
            <a:r>
              <a:rPr lang="en-US" altLang="ko-KR" sz="1400" b="1" dirty="0"/>
              <a:t>3. </a:t>
            </a:r>
            <a:r>
              <a:rPr lang="en-US" altLang="ko-KR" sz="1400" b="1" i="0" dirty="0">
                <a:effectLst/>
                <a:latin typeface="+mn-ea"/>
                <a:ea typeface="+mn-ea"/>
              </a:rPr>
              <a:t>The most appropriate dispatching rule will be the output of</a:t>
            </a:r>
            <a:r>
              <a:rPr lang="en-US" altLang="ko-KR" sz="1400" b="1" dirty="0">
                <a:latin typeface="+mn-ea"/>
                <a:ea typeface="+mn-ea"/>
              </a:rPr>
              <a:t> decision tree</a:t>
            </a:r>
            <a:endParaRPr lang="ko-KR" altLang="en-US" sz="1400" b="1" dirty="0">
              <a:latin typeface="+mn-ea"/>
              <a:ea typeface="+mn-ea"/>
            </a:endParaRPr>
          </a:p>
        </p:txBody>
      </p:sp>
      <p:sp>
        <p:nvSpPr>
          <p:cNvPr id="9" name="TextBox 8">
            <a:extLst>
              <a:ext uri="{FF2B5EF4-FFF2-40B4-BE49-F238E27FC236}">
                <a16:creationId xmlns:a16="http://schemas.microsoft.com/office/drawing/2014/main" id="{25F0BC69-531F-B945-A754-4631C1DF1D24}"/>
              </a:ext>
            </a:extLst>
          </p:cNvPr>
          <p:cNvSpPr txBox="1"/>
          <p:nvPr/>
        </p:nvSpPr>
        <p:spPr>
          <a:xfrm>
            <a:off x="75880" y="1170267"/>
            <a:ext cx="11819069" cy="738664"/>
          </a:xfrm>
          <a:prstGeom prst="rect">
            <a:avLst/>
          </a:prstGeom>
          <a:noFill/>
        </p:spPr>
        <p:txBody>
          <a:bodyPr wrap="square">
            <a:spAutoFit/>
          </a:bodyPr>
          <a:lstStyle/>
          <a:p>
            <a:r>
              <a:rPr lang="en-US" altLang="ko-KR" sz="1400" b="0" i="0" dirty="0">
                <a:effectLst/>
                <a:latin typeface="+mn-ea"/>
                <a:ea typeface="+mn-ea"/>
              </a:rPr>
              <a:t>Definition : ID3 algorithm is a decision tree algorithm that is used for classification tasks</a:t>
            </a:r>
          </a:p>
          <a:p>
            <a:r>
              <a:rPr lang="en-US" altLang="ko-KR" sz="1400" dirty="0">
                <a:latin typeface="+mn-ea"/>
                <a:ea typeface="+mn-ea"/>
              </a:rPr>
              <a:t>Key idea  : U</a:t>
            </a:r>
            <a:r>
              <a:rPr lang="en-US" altLang="ko-KR" sz="1400" dirty="0"/>
              <a:t>sing the entropy function to select the conditional attributes of a decision tree, where the entropy function measures the impurity of each attribute </a:t>
            </a:r>
            <a:endParaRPr lang="ko-KR" altLang="en-US" sz="1400" dirty="0">
              <a:latin typeface="+mn-ea"/>
              <a:ea typeface="+mn-ea"/>
            </a:endParaRPr>
          </a:p>
        </p:txBody>
      </p:sp>
      <p:sp>
        <p:nvSpPr>
          <p:cNvPr id="5" name="TextBox 4">
            <a:extLst>
              <a:ext uri="{FF2B5EF4-FFF2-40B4-BE49-F238E27FC236}">
                <a16:creationId xmlns:a16="http://schemas.microsoft.com/office/drawing/2014/main" id="{985E0B22-0703-2558-E664-82FABC049C9E}"/>
              </a:ext>
            </a:extLst>
          </p:cNvPr>
          <p:cNvSpPr txBox="1"/>
          <p:nvPr/>
        </p:nvSpPr>
        <p:spPr>
          <a:xfrm>
            <a:off x="7780148" y="2210687"/>
            <a:ext cx="4196167" cy="246221"/>
          </a:xfrm>
          <a:prstGeom prst="rect">
            <a:avLst/>
          </a:prstGeom>
          <a:noFill/>
        </p:spPr>
        <p:txBody>
          <a:bodyPr wrap="square" rtlCol="0">
            <a:spAutoFit/>
          </a:bodyPr>
          <a:lstStyle/>
          <a:p>
            <a:r>
              <a:rPr lang="en-US" altLang="ko-KR" sz="1000" dirty="0"/>
              <a:t>Decision tree used in experiment  </a:t>
            </a:r>
            <a:endParaRPr lang="ko-KR" altLang="en-US" sz="1000" dirty="0"/>
          </a:p>
        </p:txBody>
      </p:sp>
      <p:sp>
        <p:nvSpPr>
          <p:cNvPr id="8" name="TextBox 7">
            <a:extLst>
              <a:ext uri="{FF2B5EF4-FFF2-40B4-BE49-F238E27FC236}">
                <a16:creationId xmlns:a16="http://schemas.microsoft.com/office/drawing/2014/main" id="{CDFAA1E7-C2B5-DE4A-DD85-0FD195BC966B}"/>
              </a:ext>
            </a:extLst>
          </p:cNvPr>
          <p:cNvSpPr txBox="1"/>
          <p:nvPr/>
        </p:nvSpPr>
        <p:spPr>
          <a:xfrm>
            <a:off x="75880" y="5395384"/>
            <a:ext cx="6104394" cy="307777"/>
          </a:xfrm>
          <a:prstGeom prst="rect">
            <a:avLst/>
          </a:prstGeom>
          <a:noFill/>
        </p:spPr>
        <p:txBody>
          <a:bodyPr wrap="square">
            <a:spAutoFit/>
          </a:bodyPr>
          <a:lstStyle/>
          <a:p>
            <a:r>
              <a:rPr lang="en-US" altLang="ko-KR" sz="1400" dirty="0">
                <a:latin typeface="+mj-ea"/>
                <a:ea typeface="+mj-ea"/>
              </a:rPr>
              <a:t>I</a:t>
            </a:r>
            <a:r>
              <a:rPr lang="en-US" altLang="ko-KR" sz="1400" b="0" i="0" dirty="0">
                <a:effectLst/>
                <a:latin typeface="+mj-ea"/>
                <a:ea typeface="+mj-ea"/>
              </a:rPr>
              <a:t>dentified dispatching rule will be applied in the practice</a:t>
            </a:r>
            <a:endParaRPr lang="ko-KR" altLang="en-US" sz="1400" dirty="0">
              <a:latin typeface="+mj-ea"/>
              <a:ea typeface="+mj-ea"/>
            </a:endParaRPr>
          </a:p>
        </p:txBody>
      </p:sp>
    </p:spTree>
    <p:extLst>
      <p:ext uri="{BB962C8B-B14F-4D97-AF65-F5344CB8AC3E}">
        <p14:creationId xmlns:p14="http://schemas.microsoft.com/office/powerpoint/2010/main" val="222594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Experiments result</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10</a:t>
            </a:r>
            <a:endParaRPr lang="ko-KR" altLang="en-US" dirty="0"/>
          </a:p>
        </p:txBody>
      </p:sp>
      <p:pic>
        <p:nvPicPr>
          <p:cNvPr id="8" name="그림 7">
            <a:extLst>
              <a:ext uri="{FF2B5EF4-FFF2-40B4-BE49-F238E27FC236}">
                <a16:creationId xmlns:a16="http://schemas.microsoft.com/office/drawing/2014/main" id="{34524B0B-9E25-3B84-CD39-E8D16FA79117}"/>
              </a:ext>
            </a:extLst>
          </p:cNvPr>
          <p:cNvPicPr>
            <a:picLocks noChangeAspect="1"/>
          </p:cNvPicPr>
          <p:nvPr/>
        </p:nvPicPr>
        <p:blipFill>
          <a:blip r:embed="rId3"/>
          <a:stretch>
            <a:fillRect/>
          </a:stretch>
        </p:blipFill>
        <p:spPr>
          <a:xfrm>
            <a:off x="151194" y="965184"/>
            <a:ext cx="8450365" cy="5366734"/>
          </a:xfrm>
          <a:prstGeom prst="rect">
            <a:avLst/>
          </a:prstGeom>
        </p:spPr>
      </p:pic>
      <p:sp>
        <p:nvSpPr>
          <p:cNvPr id="3" name="TextBox 2">
            <a:extLst>
              <a:ext uri="{FF2B5EF4-FFF2-40B4-BE49-F238E27FC236}">
                <a16:creationId xmlns:a16="http://schemas.microsoft.com/office/drawing/2014/main" id="{B43775AC-D2F8-B786-3D80-699939F79DCB}"/>
              </a:ext>
            </a:extLst>
          </p:cNvPr>
          <p:cNvSpPr txBox="1"/>
          <p:nvPr/>
        </p:nvSpPr>
        <p:spPr>
          <a:xfrm>
            <a:off x="2499102" y="1728060"/>
            <a:ext cx="2650210" cy="612183"/>
          </a:xfrm>
          <a:prstGeom prst="rect">
            <a:avLst/>
          </a:prstGeom>
          <a:noFill/>
          <a:ln>
            <a:solidFill>
              <a:srgbClr val="FF0000"/>
            </a:solidFill>
          </a:ln>
        </p:spPr>
        <p:txBody>
          <a:bodyPr wrap="square" rtlCol="0">
            <a:spAutoFit/>
          </a:bodyPr>
          <a:lstStyle/>
          <a:p>
            <a:endParaRPr lang="ko-KR" altLang="en-US" dirty="0"/>
          </a:p>
        </p:txBody>
      </p:sp>
      <p:sp>
        <p:nvSpPr>
          <p:cNvPr id="4" name="TextBox 3">
            <a:extLst>
              <a:ext uri="{FF2B5EF4-FFF2-40B4-BE49-F238E27FC236}">
                <a16:creationId xmlns:a16="http://schemas.microsoft.com/office/drawing/2014/main" id="{6FF9B8F8-A203-E68A-E728-C00777DD462D}"/>
              </a:ext>
            </a:extLst>
          </p:cNvPr>
          <p:cNvSpPr txBox="1"/>
          <p:nvPr/>
        </p:nvSpPr>
        <p:spPr>
          <a:xfrm>
            <a:off x="2514601" y="3185927"/>
            <a:ext cx="2650210" cy="612183"/>
          </a:xfrm>
          <a:prstGeom prst="rect">
            <a:avLst/>
          </a:prstGeom>
          <a:noFill/>
          <a:ln>
            <a:solidFill>
              <a:srgbClr val="FF0000"/>
            </a:solidFill>
          </a:ln>
        </p:spPr>
        <p:txBody>
          <a:bodyPr wrap="square" rtlCol="0">
            <a:spAutoFit/>
          </a:bodyPr>
          <a:lstStyle/>
          <a:p>
            <a:endParaRPr lang="ko-KR" altLang="en-US" dirty="0"/>
          </a:p>
        </p:txBody>
      </p:sp>
      <p:sp>
        <p:nvSpPr>
          <p:cNvPr id="5" name="TextBox 4">
            <a:extLst>
              <a:ext uri="{FF2B5EF4-FFF2-40B4-BE49-F238E27FC236}">
                <a16:creationId xmlns:a16="http://schemas.microsoft.com/office/drawing/2014/main" id="{F9286C87-D292-C618-C023-4766DA3A4A03}"/>
              </a:ext>
            </a:extLst>
          </p:cNvPr>
          <p:cNvSpPr txBox="1"/>
          <p:nvPr/>
        </p:nvSpPr>
        <p:spPr>
          <a:xfrm>
            <a:off x="2499102" y="4605314"/>
            <a:ext cx="2650210" cy="612183"/>
          </a:xfrm>
          <a:prstGeom prst="rect">
            <a:avLst/>
          </a:prstGeom>
          <a:noFill/>
          <a:ln>
            <a:solidFill>
              <a:srgbClr val="FF0000"/>
            </a:solidFill>
          </a:ln>
        </p:spPr>
        <p:txBody>
          <a:bodyPr wrap="square" rtlCol="0">
            <a:spAutoFit/>
          </a:bodyPr>
          <a:lstStyle/>
          <a:p>
            <a:endParaRPr lang="ko-KR" altLang="en-US" dirty="0"/>
          </a:p>
        </p:txBody>
      </p:sp>
      <p:sp>
        <p:nvSpPr>
          <p:cNvPr id="6" name="TextBox 5">
            <a:extLst>
              <a:ext uri="{FF2B5EF4-FFF2-40B4-BE49-F238E27FC236}">
                <a16:creationId xmlns:a16="http://schemas.microsoft.com/office/drawing/2014/main" id="{8EE237D9-43F6-46E2-A40B-75456AF6B0F9}"/>
              </a:ext>
            </a:extLst>
          </p:cNvPr>
          <p:cNvSpPr txBox="1"/>
          <p:nvPr/>
        </p:nvSpPr>
        <p:spPr>
          <a:xfrm>
            <a:off x="8669451" y="895160"/>
            <a:ext cx="2286000" cy="954107"/>
          </a:xfrm>
          <a:prstGeom prst="rect">
            <a:avLst/>
          </a:prstGeom>
          <a:noFill/>
        </p:spPr>
        <p:txBody>
          <a:bodyPr wrap="square" rtlCol="0">
            <a:spAutoFit/>
          </a:bodyPr>
          <a:lstStyle/>
          <a:p>
            <a:r>
              <a:rPr lang="en-US" altLang="ko-KR" sz="1400" b="1" dirty="0"/>
              <a:t>Condition</a:t>
            </a:r>
            <a:r>
              <a:rPr lang="en-US" altLang="ko-KR" sz="1400" dirty="0"/>
              <a:t> </a:t>
            </a:r>
          </a:p>
          <a:p>
            <a:r>
              <a:rPr lang="en-US" altLang="ko-KR" sz="1400" dirty="0"/>
              <a:t>5 serial stage</a:t>
            </a:r>
          </a:p>
          <a:p>
            <a:r>
              <a:rPr lang="en-US" altLang="ko-KR" sz="1400" dirty="0"/>
              <a:t>65 machines</a:t>
            </a:r>
          </a:p>
          <a:p>
            <a:r>
              <a:rPr lang="en-US" altLang="ko-KR" sz="1400" dirty="0"/>
              <a:t>11 product type</a:t>
            </a:r>
            <a:endParaRPr lang="ko-KR" altLang="en-US" sz="1400" dirty="0"/>
          </a:p>
        </p:txBody>
      </p:sp>
      <p:sp>
        <p:nvSpPr>
          <p:cNvPr id="7" name="TextBox 6">
            <a:extLst>
              <a:ext uri="{FF2B5EF4-FFF2-40B4-BE49-F238E27FC236}">
                <a16:creationId xmlns:a16="http://schemas.microsoft.com/office/drawing/2014/main" id="{98EE68F5-9AA0-D805-F677-98C7B96270EE}"/>
              </a:ext>
            </a:extLst>
          </p:cNvPr>
          <p:cNvSpPr txBox="1"/>
          <p:nvPr/>
        </p:nvSpPr>
        <p:spPr>
          <a:xfrm>
            <a:off x="8669451" y="1819555"/>
            <a:ext cx="2975114" cy="2031325"/>
          </a:xfrm>
          <a:prstGeom prst="rect">
            <a:avLst/>
          </a:prstGeom>
          <a:noFill/>
        </p:spPr>
        <p:txBody>
          <a:bodyPr wrap="square" rtlCol="0">
            <a:spAutoFit/>
          </a:bodyPr>
          <a:lstStyle/>
          <a:p>
            <a:r>
              <a:rPr lang="en-US" altLang="ko-KR" sz="1400" b="1" dirty="0"/>
              <a:t>Case1</a:t>
            </a:r>
          </a:p>
          <a:p>
            <a:r>
              <a:rPr lang="en-US" altLang="ko-KR" sz="1400" dirty="0"/>
              <a:t>assumes that the shop floor is not operated during the simulation run time for deciding a new dispatching rule</a:t>
            </a:r>
          </a:p>
          <a:p>
            <a:r>
              <a:rPr lang="en-US" altLang="ko-KR" sz="1400" b="1" dirty="0"/>
              <a:t>Case 2 </a:t>
            </a:r>
          </a:p>
          <a:p>
            <a:r>
              <a:rPr lang="en-US" altLang="ko-KR" sz="1400" dirty="0"/>
              <a:t>shop floor is operated with the current dispatching rule during the simulation run time</a:t>
            </a:r>
            <a:endParaRPr lang="ko-KR" altLang="en-US" sz="1400" dirty="0"/>
          </a:p>
        </p:txBody>
      </p:sp>
      <p:sp>
        <p:nvSpPr>
          <p:cNvPr id="9" name="TextBox 8">
            <a:extLst>
              <a:ext uri="{FF2B5EF4-FFF2-40B4-BE49-F238E27FC236}">
                <a16:creationId xmlns:a16="http://schemas.microsoft.com/office/drawing/2014/main" id="{9BBC2F5A-7CB0-7571-6E54-7F59A9073A84}"/>
              </a:ext>
            </a:extLst>
          </p:cNvPr>
          <p:cNvSpPr txBox="1"/>
          <p:nvPr/>
        </p:nvSpPr>
        <p:spPr>
          <a:xfrm>
            <a:off x="8669452" y="4058189"/>
            <a:ext cx="2975113" cy="523220"/>
          </a:xfrm>
          <a:prstGeom prst="rect">
            <a:avLst/>
          </a:prstGeom>
          <a:noFill/>
        </p:spPr>
        <p:txBody>
          <a:bodyPr wrap="square" rtlCol="0">
            <a:spAutoFit/>
          </a:bodyPr>
          <a:lstStyle/>
          <a:p>
            <a:r>
              <a:rPr lang="en-US" altLang="ko-KR" sz="1400" b="1" dirty="0"/>
              <a:t>Performance measure</a:t>
            </a:r>
          </a:p>
          <a:p>
            <a:r>
              <a:rPr lang="en-US" altLang="ko-KR" sz="1400" dirty="0"/>
              <a:t>Except throughput </a:t>
            </a:r>
            <a:endParaRPr lang="ko-KR" altLang="en-US" sz="1400" dirty="0"/>
          </a:p>
        </p:txBody>
      </p:sp>
      <p:pic>
        <p:nvPicPr>
          <p:cNvPr id="11" name="그림 10">
            <a:extLst>
              <a:ext uri="{FF2B5EF4-FFF2-40B4-BE49-F238E27FC236}">
                <a16:creationId xmlns:a16="http://schemas.microsoft.com/office/drawing/2014/main" id="{5FFF49D1-D829-513A-D4C5-7E0FAED6A75E}"/>
              </a:ext>
            </a:extLst>
          </p:cNvPr>
          <p:cNvPicPr>
            <a:picLocks noChangeAspect="1"/>
          </p:cNvPicPr>
          <p:nvPr/>
        </p:nvPicPr>
        <p:blipFill>
          <a:blip r:embed="rId4"/>
          <a:stretch>
            <a:fillRect/>
          </a:stretch>
        </p:blipFill>
        <p:spPr>
          <a:xfrm>
            <a:off x="8763801" y="4564570"/>
            <a:ext cx="2097299" cy="365125"/>
          </a:xfrm>
          <a:prstGeom prst="rect">
            <a:avLst/>
          </a:prstGeom>
        </p:spPr>
      </p:pic>
      <p:sp>
        <p:nvSpPr>
          <p:cNvPr id="13" name="TextBox 12">
            <a:extLst>
              <a:ext uri="{FF2B5EF4-FFF2-40B4-BE49-F238E27FC236}">
                <a16:creationId xmlns:a16="http://schemas.microsoft.com/office/drawing/2014/main" id="{AA860963-5A27-9A2B-7142-AF64EEDEA47F}"/>
              </a:ext>
            </a:extLst>
          </p:cNvPr>
          <p:cNvSpPr txBox="1"/>
          <p:nvPr/>
        </p:nvSpPr>
        <p:spPr>
          <a:xfrm>
            <a:off x="8669451" y="4908626"/>
            <a:ext cx="2772073" cy="307777"/>
          </a:xfrm>
          <a:prstGeom prst="rect">
            <a:avLst/>
          </a:prstGeom>
          <a:noFill/>
        </p:spPr>
        <p:txBody>
          <a:bodyPr wrap="square">
            <a:spAutoFit/>
          </a:bodyPr>
          <a:lstStyle/>
          <a:p>
            <a:r>
              <a:rPr lang="en-US" altLang="ko-KR" sz="1400" dirty="0"/>
              <a:t>Throughput </a:t>
            </a:r>
            <a:endParaRPr lang="ko-KR" altLang="en-US" sz="1400" dirty="0"/>
          </a:p>
        </p:txBody>
      </p:sp>
      <p:pic>
        <p:nvPicPr>
          <p:cNvPr id="15" name="그림 14">
            <a:extLst>
              <a:ext uri="{FF2B5EF4-FFF2-40B4-BE49-F238E27FC236}">
                <a16:creationId xmlns:a16="http://schemas.microsoft.com/office/drawing/2014/main" id="{CAE3D422-83A0-4685-0E94-816289D0867A}"/>
              </a:ext>
            </a:extLst>
          </p:cNvPr>
          <p:cNvPicPr>
            <a:picLocks noChangeAspect="1"/>
          </p:cNvPicPr>
          <p:nvPr/>
        </p:nvPicPr>
        <p:blipFill>
          <a:blip r:embed="rId5"/>
          <a:stretch>
            <a:fillRect/>
          </a:stretch>
        </p:blipFill>
        <p:spPr>
          <a:xfrm>
            <a:off x="8763801" y="5265258"/>
            <a:ext cx="2196736" cy="426551"/>
          </a:xfrm>
          <a:prstGeom prst="rect">
            <a:avLst/>
          </a:prstGeom>
        </p:spPr>
      </p:pic>
    </p:spTree>
    <p:extLst>
      <p:ext uri="{BB962C8B-B14F-4D97-AF65-F5344CB8AC3E}">
        <p14:creationId xmlns:p14="http://schemas.microsoft.com/office/powerpoint/2010/main" val="311005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j-ea"/>
              </a:rPr>
              <a:t>Conclusion</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11</a:t>
            </a:r>
            <a:endParaRPr lang="ko-KR" altLang="en-US" dirty="0"/>
          </a:p>
        </p:txBody>
      </p:sp>
      <p:sp>
        <p:nvSpPr>
          <p:cNvPr id="3" name="TextBox 2">
            <a:extLst>
              <a:ext uri="{FF2B5EF4-FFF2-40B4-BE49-F238E27FC236}">
                <a16:creationId xmlns:a16="http://schemas.microsoft.com/office/drawing/2014/main" id="{D4E1C881-3E4D-8748-6714-8DDAD0ADC040}"/>
              </a:ext>
            </a:extLst>
          </p:cNvPr>
          <p:cNvSpPr txBox="1"/>
          <p:nvPr/>
        </p:nvSpPr>
        <p:spPr>
          <a:xfrm>
            <a:off x="118501" y="1255245"/>
            <a:ext cx="11710006" cy="3970318"/>
          </a:xfrm>
          <a:prstGeom prst="rect">
            <a:avLst/>
          </a:prstGeom>
          <a:noFill/>
        </p:spPr>
        <p:txBody>
          <a:bodyPr wrap="square" rtlCol="0">
            <a:spAutoFit/>
          </a:bodyPr>
          <a:lstStyle/>
          <a:p>
            <a:pPr marL="285750" indent="-285750">
              <a:buFont typeface="Arial" panose="020B0604020202020204" pitchFamily="34" charset="0"/>
              <a:buChar char="•"/>
            </a:pPr>
            <a:r>
              <a:rPr lang="en-US" altLang="ko-KR" b="1" i="0" dirty="0">
                <a:effectLst/>
                <a:latin typeface="+mj-ea"/>
                <a:ea typeface="+mj-ea"/>
              </a:rPr>
              <a:t>To reduce computational burden, using decision tree-based scheduling may be more appropriate than traditional RTS scheduling</a:t>
            </a:r>
            <a:endParaRPr lang="en-US" altLang="ko-KR" b="1" dirty="0">
              <a:latin typeface="+mj-ea"/>
              <a:ea typeface="+mj-ea"/>
            </a:endParaRPr>
          </a:p>
          <a:p>
            <a:pPr marL="285750" indent="-285750">
              <a:buFont typeface="Arial" panose="020B0604020202020204" pitchFamily="34" charset="0"/>
              <a:buChar char="•"/>
            </a:pPr>
            <a:endParaRPr lang="en-US" altLang="ko-KR" dirty="0"/>
          </a:p>
          <a:p>
            <a:endParaRPr lang="en-US" altLang="ko-KR" dirty="0"/>
          </a:p>
          <a:p>
            <a:endParaRPr lang="en-US" altLang="ko-KR" dirty="0"/>
          </a:p>
          <a:p>
            <a:endParaRPr lang="en-US" altLang="ko-KR" dirty="0"/>
          </a:p>
          <a:p>
            <a:endParaRPr lang="en-US" altLang="ko-KR" dirty="0"/>
          </a:p>
          <a:p>
            <a:pPr marL="285750" indent="-285750">
              <a:buFont typeface="Arial" panose="020B0604020202020204" pitchFamily="34" charset="0"/>
              <a:buChar char="•"/>
            </a:pPr>
            <a:r>
              <a:rPr lang="en-US" altLang="ko-KR" b="1" dirty="0"/>
              <a:t>There is significance in using the decision tree method to solve problems during a time when it was not widely utilized</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endParaRPr lang="en-US" altLang="ko-KR" dirty="0"/>
          </a:p>
          <a:p>
            <a:endParaRPr lang="en-US" altLang="ko-KR" dirty="0"/>
          </a:p>
          <a:p>
            <a:endParaRPr lang="en-US" altLang="ko-KR" b="1" dirty="0"/>
          </a:p>
          <a:p>
            <a:r>
              <a:rPr lang="en-US" altLang="ko-KR" b="1" dirty="0"/>
              <a:t> </a:t>
            </a:r>
            <a:endParaRPr lang="ko-KR" altLang="en-US" b="1" dirty="0"/>
          </a:p>
        </p:txBody>
      </p:sp>
    </p:spTree>
    <p:extLst>
      <p:ext uri="{BB962C8B-B14F-4D97-AF65-F5344CB8AC3E}">
        <p14:creationId xmlns:p14="http://schemas.microsoft.com/office/powerpoint/2010/main" val="343743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j-ea"/>
              </a:rPr>
              <a:t>Question </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11</a:t>
            </a:r>
            <a:endParaRPr lang="ko-KR" altLang="en-US" dirty="0"/>
          </a:p>
        </p:txBody>
      </p:sp>
      <p:sp>
        <p:nvSpPr>
          <p:cNvPr id="3" name="TextBox 2">
            <a:extLst>
              <a:ext uri="{FF2B5EF4-FFF2-40B4-BE49-F238E27FC236}">
                <a16:creationId xmlns:a16="http://schemas.microsoft.com/office/drawing/2014/main" id="{D4E1C881-3E4D-8748-6714-8DDAD0ADC040}"/>
              </a:ext>
            </a:extLst>
          </p:cNvPr>
          <p:cNvSpPr txBox="1"/>
          <p:nvPr/>
        </p:nvSpPr>
        <p:spPr>
          <a:xfrm>
            <a:off x="19515" y="958662"/>
            <a:ext cx="11710006" cy="369332"/>
          </a:xfrm>
          <a:prstGeom prst="rect">
            <a:avLst/>
          </a:prstGeom>
          <a:noFill/>
        </p:spPr>
        <p:txBody>
          <a:bodyPr wrap="square" rtlCol="0">
            <a:spAutoFit/>
          </a:bodyPr>
          <a:lstStyle/>
          <a:p>
            <a:r>
              <a:rPr lang="en-US" altLang="ko-KR" b="1" dirty="0">
                <a:latin typeface="+mj-ea"/>
                <a:ea typeface="+mj-ea"/>
              </a:rPr>
              <a:t>Q1 : </a:t>
            </a:r>
            <a:r>
              <a:rPr lang="en-US" altLang="ko-KR" b="1" i="0" dirty="0">
                <a:effectLst/>
                <a:latin typeface="+mj-ea"/>
                <a:ea typeface="+mj-ea"/>
              </a:rPr>
              <a:t>Why were these specific conditional attributes used when generating the decision tree?</a:t>
            </a:r>
            <a:endParaRPr lang="ko-KR" altLang="en-US" b="1" dirty="0">
              <a:latin typeface="+mj-ea"/>
              <a:ea typeface="+mj-ea"/>
            </a:endParaRPr>
          </a:p>
        </p:txBody>
      </p:sp>
      <p:sp>
        <p:nvSpPr>
          <p:cNvPr id="4" name="TextBox 3">
            <a:extLst>
              <a:ext uri="{FF2B5EF4-FFF2-40B4-BE49-F238E27FC236}">
                <a16:creationId xmlns:a16="http://schemas.microsoft.com/office/drawing/2014/main" id="{C7FCD27C-934C-4A3D-493E-C6765FBE716A}"/>
              </a:ext>
            </a:extLst>
          </p:cNvPr>
          <p:cNvSpPr txBox="1"/>
          <p:nvPr/>
        </p:nvSpPr>
        <p:spPr>
          <a:xfrm>
            <a:off x="36738" y="1805814"/>
            <a:ext cx="6107184" cy="1815882"/>
          </a:xfrm>
          <a:prstGeom prst="rect">
            <a:avLst/>
          </a:prstGeom>
          <a:noFill/>
        </p:spPr>
        <p:txBody>
          <a:bodyPr wrap="square">
            <a:spAutoFit/>
          </a:bodyPr>
          <a:lstStyle/>
          <a:p>
            <a:pPr marL="342900" indent="-342900">
              <a:buAutoNum type="alphaUcPeriod"/>
            </a:pPr>
            <a:r>
              <a:rPr lang="en-US" altLang="ko-KR" sz="1400" dirty="0"/>
              <a:t>Total number of remaining operations for the jobs in queue at each stage. </a:t>
            </a:r>
          </a:p>
          <a:p>
            <a:pPr marL="342900" indent="-342900">
              <a:buAutoNum type="alphaUcPeriod"/>
            </a:pPr>
            <a:r>
              <a:rPr lang="en-US" altLang="ko-KR" sz="1400" dirty="0"/>
              <a:t>Total processing time of remaining operations for the jobs in queue at each stage. </a:t>
            </a:r>
          </a:p>
          <a:p>
            <a:pPr marL="342900" indent="-342900">
              <a:buAutoNum type="alphaUcPeriod"/>
            </a:pPr>
            <a:r>
              <a:rPr lang="en-US" altLang="ko-KR" sz="1400" dirty="0"/>
              <a:t>Total number of remaining operations for the jobs being processed at each stage. </a:t>
            </a:r>
          </a:p>
          <a:p>
            <a:pPr marL="342900" indent="-342900">
              <a:buAutoNum type="alphaUcPeriod"/>
            </a:pPr>
            <a:r>
              <a:rPr lang="en-US" altLang="ko-KR" sz="1400" dirty="0"/>
              <a:t>Total processing time of remaining operations for the jobs being processed at each stage. </a:t>
            </a:r>
            <a:endParaRPr lang="ko-KR" altLang="en-US" sz="1400" dirty="0"/>
          </a:p>
        </p:txBody>
      </p:sp>
      <p:sp>
        <p:nvSpPr>
          <p:cNvPr id="5" name="TextBox 4">
            <a:extLst>
              <a:ext uri="{FF2B5EF4-FFF2-40B4-BE49-F238E27FC236}">
                <a16:creationId xmlns:a16="http://schemas.microsoft.com/office/drawing/2014/main" id="{BF757C85-BF55-0AE3-4836-E0CB492EEA82}"/>
              </a:ext>
            </a:extLst>
          </p:cNvPr>
          <p:cNvSpPr txBox="1"/>
          <p:nvPr/>
        </p:nvSpPr>
        <p:spPr>
          <a:xfrm>
            <a:off x="19515" y="1500852"/>
            <a:ext cx="2714787" cy="307777"/>
          </a:xfrm>
          <a:prstGeom prst="rect">
            <a:avLst/>
          </a:prstGeom>
          <a:noFill/>
        </p:spPr>
        <p:txBody>
          <a:bodyPr wrap="square" rtlCol="0">
            <a:spAutoFit/>
          </a:bodyPr>
          <a:lstStyle/>
          <a:p>
            <a:r>
              <a:rPr lang="en-US" altLang="ko-KR" sz="1400" b="1" dirty="0"/>
              <a:t>Conditional attributes</a:t>
            </a:r>
            <a:endParaRPr lang="ko-KR" altLang="en-US" sz="1400" b="1" dirty="0"/>
          </a:p>
        </p:txBody>
      </p:sp>
      <p:sp>
        <p:nvSpPr>
          <p:cNvPr id="20" name="TextBox 19">
            <a:extLst>
              <a:ext uri="{FF2B5EF4-FFF2-40B4-BE49-F238E27FC236}">
                <a16:creationId xmlns:a16="http://schemas.microsoft.com/office/drawing/2014/main" id="{B53BF807-2513-8B42-6776-4586FEEDEDD1}"/>
              </a:ext>
            </a:extLst>
          </p:cNvPr>
          <p:cNvSpPr txBox="1"/>
          <p:nvPr/>
        </p:nvSpPr>
        <p:spPr>
          <a:xfrm>
            <a:off x="36738" y="4010548"/>
            <a:ext cx="7952763" cy="1169551"/>
          </a:xfrm>
          <a:prstGeom prst="rect">
            <a:avLst/>
          </a:prstGeom>
          <a:noFill/>
        </p:spPr>
        <p:txBody>
          <a:bodyPr wrap="square" rtlCol="0">
            <a:spAutoFit/>
          </a:bodyPr>
          <a:lstStyle/>
          <a:p>
            <a:r>
              <a:rPr lang="en-US" altLang="ko-KR" sz="1400" b="1" dirty="0"/>
              <a:t>General conditional attributes</a:t>
            </a:r>
          </a:p>
          <a:p>
            <a:r>
              <a:rPr lang="en-US" altLang="ko-KR" sz="1400" dirty="0"/>
              <a:t>Average Remaining processing time of Jobs at each stage</a:t>
            </a:r>
          </a:p>
          <a:p>
            <a:r>
              <a:rPr lang="en-US" altLang="ko-KR" sz="1400" dirty="0"/>
              <a:t>Total Remaining processing time of Jobs at each stage</a:t>
            </a:r>
          </a:p>
          <a:p>
            <a:r>
              <a:rPr lang="en-US" altLang="ko-KR" sz="1400" dirty="0"/>
              <a:t>Total number of lots at each stage</a:t>
            </a:r>
          </a:p>
          <a:p>
            <a:r>
              <a:rPr lang="en-US" altLang="ko-KR" sz="1400" dirty="0" err="1"/>
              <a:t>Etc</a:t>
            </a:r>
            <a:endParaRPr lang="ko-KR" altLang="en-US" sz="1400" dirty="0"/>
          </a:p>
        </p:txBody>
      </p:sp>
      <p:sp>
        <p:nvSpPr>
          <p:cNvPr id="22" name="TextBox 21">
            <a:extLst>
              <a:ext uri="{FF2B5EF4-FFF2-40B4-BE49-F238E27FC236}">
                <a16:creationId xmlns:a16="http://schemas.microsoft.com/office/drawing/2014/main" id="{A1785A60-021D-A60A-478D-74DA48D9DE5C}"/>
              </a:ext>
            </a:extLst>
          </p:cNvPr>
          <p:cNvSpPr txBox="1"/>
          <p:nvPr/>
        </p:nvSpPr>
        <p:spPr>
          <a:xfrm>
            <a:off x="0" y="5180099"/>
            <a:ext cx="12192000" cy="646331"/>
          </a:xfrm>
          <a:prstGeom prst="rect">
            <a:avLst/>
          </a:prstGeom>
          <a:noFill/>
        </p:spPr>
        <p:txBody>
          <a:bodyPr wrap="square" rtlCol="0">
            <a:spAutoFit/>
          </a:bodyPr>
          <a:lstStyle/>
          <a:p>
            <a:r>
              <a:rPr lang="en-US" altLang="ko-KR" b="1" dirty="0"/>
              <a:t>Answer: They use dispatching rules that are related to the total number of remaining operation or total processing time of remaining operations</a:t>
            </a:r>
            <a:endParaRPr lang="ko-KR" altLang="en-US" b="1" dirty="0"/>
          </a:p>
        </p:txBody>
      </p:sp>
      <p:sp>
        <p:nvSpPr>
          <p:cNvPr id="23" name="TextBox 22">
            <a:extLst>
              <a:ext uri="{FF2B5EF4-FFF2-40B4-BE49-F238E27FC236}">
                <a16:creationId xmlns:a16="http://schemas.microsoft.com/office/drawing/2014/main" id="{8820FB5A-D223-7E7C-D90F-48556BA5BA7D}"/>
              </a:ext>
            </a:extLst>
          </p:cNvPr>
          <p:cNvSpPr txBox="1"/>
          <p:nvPr/>
        </p:nvSpPr>
        <p:spPr>
          <a:xfrm flipH="1">
            <a:off x="62593" y="5944816"/>
            <a:ext cx="9828123" cy="307777"/>
          </a:xfrm>
          <a:prstGeom prst="rect">
            <a:avLst/>
          </a:prstGeom>
          <a:noFill/>
        </p:spPr>
        <p:txBody>
          <a:bodyPr wrap="square" rtlCol="0">
            <a:spAutoFit/>
          </a:bodyPr>
          <a:lstStyle/>
          <a:p>
            <a:r>
              <a:rPr lang="en-US" altLang="ko-KR" sz="1400" dirty="0"/>
              <a:t>Ex) MOR (most operation remaining): select an operation with the largest number of remaining operations</a:t>
            </a:r>
            <a:endParaRPr lang="ko-KR" altLang="en-US" sz="1400" dirty="0"/>
          </a:p>
        </p:txBody>
      </p:sp>
    </p:spTree>
    <p:extLst>
      <p:ext uri="{BB962C8B-B14F-4D97-AF65-F5344CB8AC3E}">
        <p14:creationId xmlns:p14="http://schemas.microsoft.com/office/powerpoint/2010/main" val="418794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j-ea"/>
              </a:rPr>
              <a:t>Question </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11</a:t>
            </a:r>
            <a:endParaRPr lang="ko-KR" altLang="en-US" dirty="0"/>
          </a:p>
        </p:txBody>
      </p:sp>
      <p:sp>
        <p:nvSpPr>
          <p:cNvPr id="3" name="TextBox 2">
            <a:extLst>
              <a:ext uri="{FF2B5EF4-FFF2-40B4-BE49-F238E27FC236}">
                <a16:creationId xmlns:a16="http://schemas.microsoft.com/office/drawing/2014/main" id="{D4E1C881-3E4D-8748-6714-8DDAD0ADC040}"/>
              </a:ext>
            </a:extLst>
          </p:cNvPr>
          <p:cNvSpPr txBox="1"/>
          <p:nvPr/>
        </p:nvSpPr>
        <p:spPr>
          <a:xfrm>
            <a:off x="19515" y="958662"/>
            <a:ext cx="11710006" cy="369332"/>
          </a:xfrm>
          <a:prstGeom prst="rect">
            <a:avLst/>
          </a:prstGeom>
          <a:noFill/>
        </p:spPr>
        <p:txBody>
          <a:bodyPr wrap="square" rtlCol="0">
            <a:spAutoFit/>
          </a:bodyPr>
          <a:lstStyle/>
          <a:p>
            <a:r>
              <a:rPr lang="en-US" altLang="ko-KR" b="1" dirty="0">
                <a:latin typeface="+mj-ea"/>
                <a:ea typeface="+mj-ea"/>
              </a:rPr>
              <a:t>Q2 : </a:t>
            </a:r>
            <a:r>
              <a:rPr lang="en-US" altLang="ko-KR" b="1" i="0" dirty="0">
                <a:effectLst/>
                <a:latin typeface="+mj-ea"/>
                <a:ea typeface="+mj-ea"/>
              </a:rPr>
              <a:t>How to make decision tree? </a:t>
            </a:r>
            <a:endParaRPr lang="ko-KR" altLang="en-US" b="1" dirty="0">
              <a:latin typeface="+mj-ea"/>
              <a:ea typeface="+mj-ea"/>
            </a:endParaRPr>
          </a:p>
        </p:txBody>
      </p:sp>
      <p:cxnSp>
        <p:nvCxnSpPr>
          <p:cNvPr id="6" name="직선 연결선 5">
            <a:extLst>
              <a:ext uri="{FF2B5EF4-FFF2-40B4-BE49-F238E27FC236}">
                <a16:creationId xmlns:a16="http://schemas.microsoft.com/office/drawing/2014/main" id="{5663263C-2841-491D-4FB5-0D9AC025994C}"/>
              </a:ext>
            </a:extLst>
          </p:cNvPr>
          <p:cNvCxnSpPr>
            <a:cxnSpLocks/>
          </p:cNvCxnSpPr>
          <p:nvPr/>
        </p:nvCxnSpPr>
        <p:spPr>
          <a:xfrm>
            <a:off x="212487" y="1400645"/>
            <a:ext cx="532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4D5AE173-4CA5-3D26-7657-C130FD6840A3}"/>
              </a:ext>
            </a:extLst>
          </p:cNvPr>
          <p:cNvCxnSpPr>
            <a:cxnSpLocks/>
          </p:cNvCxnSpPr>
          <p:nvPr/>
        </p:nvCxnSpPr>
        <p:spPr>
          <a:xfrm>
            <a:off x="212487" y="2207848"/>
            <a:ext cx="532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D124D27E-8DCA-89EB-B147-BCA1D2892549}"/>
              </a:ext>
            </a:extLst>
          </p:cNvPr>
          <p:cNvCxnSpPr>
            <a:cxnSpLocks/>
          </p:cNvCxnSpPr>
          <p:nvPr/>
        </p:nvCxnSpPr>
        <p:spPr>
          <a:xfrm>
            <a:off x="212487" y="4401711"/>
            <a:ext cx="532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91176B-57D2-B1FE-E8F0-E630DED726F1}"/>
              </a:ext>
            </a:extLst>
          </p:cNvPr>
          <p:cNvSpPr txBox="1"/>
          <p:nvPr/>
        </p:nvSpPr>
        <p:spPr>
          <a:xfrm>
            <a:off x="185364" y="1409465"/>
            <a:ext cx="1201119" cy="307777"/>
          </a:xfrm>
          <a:prstGeom prst="rect">
            <a:avLst/>
          </a:prstGeom>
          <a:noFill/>
        </p:spPr>
        <p:txBody>
          <a:bodyPr wrap="square" rtlCol="0">
            <a:spAutoFit/>
          </a:bodyPr>
          <a:lstStyle/>
          <a:p>
            <a:r>
              <a:rPr lang="en-US" altLang="ko-KR" sz="1400" dirty="0"/>
              <a:t>Object </a:t>
            </a:r>
            <a:endParaRPr lang="ko-KR" altLang="en-US" sz="1400" dirty="0"/>
          </a:p>
        </p:txBody>
      </p:sp>
      <p:sp>
        <p:nvSpPr>
          <p:cNvPr id="10" name="TextBox 9">
            <a:extLst>
              <a:ext uri="{FF2B5EF4-FFF2-40B4-BE49-F238E27FC236}">
                <a16:creationId xmlns:a16="http://schemas.microsoft.com/office/drawing/2014/main" id="{B5880E08-30B2-1FC2-EC14-FFCE27873068}"/>
              </a:ext>
            </a:extLst>
          </p:cNvPr>
          <p:cNvSpPr txBox="1"/>
          <p:nvPr/>
        </p:nvSpPr>
        <p:spPr>
          <a:xfrm>
            <a:off x="1573754" y="1418285"/>
            <a:ext cx="2714787" cy="307777"/>
          </a:xfrm>
          <a:prstGeom prst="rect">
            <a:avLst/>
          </a:prstGeom>
          <a:noFill/>
        </p:spPr>
        <p:txBody>
          <a:bodyPr wrap="square" rtlCol="0">
            <a:spAutoFit/>
          </a:bodyPr>
          <a:lstStyle/>
          <a:p>
            <a:r>
              <a:rPr lang="en-US" altLang="ko-KR" sz="1400" dirty="0"/>
              <a:t>Conditional attributes</a:t>
            </a:r>
            <a:endParaRPr lang="ko-KR" altLang="en-US" sz="1400" dirty="0"/>
          </a:p>
        </p:txBody>
      </p:sp>
      <p:cxnSp>
        <p:nvCxnSpPr>
          <p:cNvPr id="11" name="직선 연결선 10">
            <a:extLst>
              <a:ext uri="{FF2B5EF4-FFF2-40B4-BE49-F238E27FC236}">
                <a16:creationId xmlns:a16="http://schemas.microsoft.com/office/drawing/2014/main" id="{78273DEE-604C-B9EA-AC98-9CC57F78468A}"/>
              </a:ext>
            </a:extLst>
          </p:cNvPr>
          <p:cNvCxnSpPr>
            <a:cxnSpLocks/>
          </p:cNvCxnSpPr>
          <p:nvPr/>
        </p:nvCxnSpPr>
        <p:spPr>
          <a:xfrm flipV="1">
            <a:off x="1573754" y="1726061"/>
            <a:ext cx="18856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DAF835DD-0910-D896-2A7C-677E5AA49158}"/>
              </a:ext>
            </a:extLst>
          </p:cNvPr>
          <p:cNvCxnSpPr>
            <a:cxnSpLocks/>
          </p:cNvCxnSpPr>
          <p:nvPr/>
        </p:nvCxnSpPr>
        <p:spPr>
          <a:xfrm flipV="1">
            <a:off x="243482" y="1717242"/>
            <a:ext cx="542441" cy="8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2A7173-EF32-EA87-B1B1-07F2C32298AF}"/>
              </a:ext>
            </a:extLst>
          </p:cNvPr>
          <p:cNvSpPr txBox="1"/>
          <p:nvPr/>
        </p:nvSpPr>
        <p:spPr>
          <a:xfrm>
            <a:off x="1573754" y="1808657"/>
            <a:ext cx="762000" cy="307777"/>
          </a:xfrm>
          <a:prstGeom prst="rect">
            <a:avLst/>
          </a:prstGeom>
          <a:noFill/>
        </p:spPr>
        <p:txBody>
          <a:bodyPr wrap="square" rtlCol="0">
            <a:spAutoFit/>
          </a:bodyPr>
          <a:lstStyle/>
          <a:p>
            <a:r>
              <a:rPr lang="en-US" altLang="ko-KR" sz="1400" dirty="0"/>
              <a:t>A</a:t>
            </a:r>
            <a:endParaRPr lang="ko-KR" altLang="en-US" sz="1400" dirty="0"/>
          </a:p>
        </p:txBody>
      </p:sp>
      <p:sp>
        <p:nvSpPr>
          <p:cNvPr id="14" name="TextBox 13">
            <a:extLst>
              <a:ext uri="{FF2B5EF4-FFF2-40B4-BE49-F238E27FC236}">
                <a16:creationId xmlns:a16="http://schemas.microsoft.com/office/drawing/2014/main" id="{A22036BD-6C7F-F501-67F7-B7545B8F92A7}"/>
              </a:ext>
            </a:extLst>
          </p:cNvPr>
          <p:cNvSpPr txBox="1"/>
          <p:nvPr/>
        </p:nvSpPr>
        <p:spPr>
          <a:xfrm>
            <a:off x="1987688" y="1813749"/>
            <a:ext cx="762000" cy="307777"/>
          </a:xfrm>
          <a:prstGeom prst="rect">
            <a:avLst/>
          </a:prstGeom>
          <a:noFill/>
        </p:spPr>
        <p:txBody>
          <a:bodyPr wrap="square" rtlCol="0">
            <a:spAutoFit/>
          </a:bodyPr>
          <a:lstStyle/>
          <a:p>
            <a:r>
              <a:rPr lang="en-US" altLang="ko-KR" sz="1400" dirty="0"/>
              <a:t>B</a:t>
            </a:r>
            <a:endParaRPr lang="ko-KR" altLang="en-US" sz="1400" dirty="0"/>
          </a:p>
        </p:txBody>
      </p:sp>
      <p:sp>
        <p:nvSpPr>
          <p:cNvPr id="15" name="TextBox 14">
            <a:extLst>
              <a:ext uri="{FF2B5EF4-FFF2-40B4-BE49-F238E27FC236}">
                <a16:creationId xmlns:a16="http://schemas.microsoft.com/office/drawing/2014/main" id="{CF935DC4-21F3-6F51-7A0F-0A556E2B4EF8}"/>
              </a:ext>
            </a:extLst>
          </p:cNvPr>
          <p:cNvSpPr txBox="1"/>
          <p:nvPr/>
        </p:nvSpPr>
        <p:spPr>
          <a:xfrm>
            <a:off x="2472655" y="1808657"/>
            <a:ext cx="762000" cy="307777"/>
          </a:xfrm>
          <a:prstGeom prst="rect">
            <a:avLst/>
          </a:prstGeom>
          <a:noFill/>
        </p:spPr>
        <p:txBody>
          <a:bodyPr wrap="square" rtlCol="0">
            <a:spAutoFit/>
          </a:bodyPr>
          <a:lstStyle/>
          <a:p>
            <a:r>
              <a:rPr lang="en-US" altLang="ko-KR" sz="1400" dirty="0"/>
              <a:t>C</a:t>
            </a:r>
            <a:endParaRPr lang="ko-KR" altLang="en-US" sz="1400" dirty="0"/>
          </a:p>
        </p:txBody>
      </p:sp>
      <p:sp>
        <p:nvSpPr>
          <p:cNvPr id="16" name="TextBox 15">
            <a:extLst>
              <a:ext uri="{FF2B5EF4-FFF2-40B4-BE49-F238E27FC236}">
                <a16:creationId xmlns:a16="http://schemas.microsoft.com/office/drawing/2014/main" id="{855FAB44-A506-C50E-A653-8B0B69F8C58E}"/>
              </a:ext>
            </a:extLst>
          </p:cNvPr>
          <p:cNvSpPr txBox="1"/>
          <p:nvPr/>
        </p:nvSpPr>
        <p:spPr>
          <a:xfrm>
            <a:off x="2957622" y="1816171"/>
            <a:ext cx="762000" cy="307777"/>
          </a:xfrm>
          <a:prstGeom prst="rect">
            <a:avLst/>
          </a:prstGeom>
          <a:noFill/>
        </p:spPr>
        <p:txBody>
          <a:bodyPr wrap="square" rtlCol="0">
            <a:spAutoFit/>
          </a:bodyPr>
          <a:lstStyle/>
          <a:p>
            <a:r>
              <a:rPr lang="en-US" altLang="ko-KR" sz="1400" dirty="0"/>
              <a:t>D</a:t>
            </a:r>
            <a:endParaRPr lang="ko-KR" altLang="en-US" sz="1400" dirty="0"/>
          </a:p>
        </p:txBody>
      </p:sp>
      <p:sp>
        <p:nvSpPr>
          <p:cNvPr id="17" name="TextBox 16">
            <a:extLst>
              <a:ext uri="{FF2B5EF4-FFF2-40B4-BE49-F238E27FC236}">
                <a16:creationId xmlns:a16="http://schemas.microsoft.com/office/drawing/2014/main" id="{8728CC6F-0FC7-C1E0-3332-4C532E12B06D}"/>
              </a:ext>
            </a:extLst>
          </p:cNvPr>
          <p:cNvSpPr txBox="1"/>
          <p:nvPr/>
        </p:nvSpPr>
        <p:spPr>
          <a:xfrm>
            <a:off x="3981159" y="1470567"/>
            <a:ext cx="1885628" cy="307777"/>
          </a:xfrm>
          <a:prstGeom prst="rect">
            <a:avLst/>
          </a:prstGeom>
          <a:noFill/>
        </p:spPr>
        <p:txBody>
          <a:bodyPr wrap="square" rtlCol="0">
            <a:spAutoFit/>
          </a:bodyPr>
          <a:lstStyle/>
          <a:p>
            <a:r>
              <a:rPr lang="en-US" altLang="ko-KR" sz="1400" dirty="0"/>
              <a:t>Decision attributes</a:t>
            </a:r>
            <a:endParaRPr lang="ko-KR" altLang="en-US" sz="1400" dirty="0"/>
          </a:p>
        </p:txBody>
      </p:sp>
      <p:sp>
        <p:nvSpPr>
          <p:cNvPr id="18" name="TextBox 17">
            <a:extLst>
              <a:ext uri="{FF2B5EF4-FFF2-40B4-BE49-F238E27FC236}">
                <a16:creationId xmlns:a16="http://schemas.microsoft.com/office/drawing/2014/main" id="{8EB9A88F-2E45-EA35-B643-58A971A03820}"/>
              </a:ext>
            </a:extLst>
          </p:cNvPr>
          <p:cNvSpPr txBox="1"/>
          <p:nvPr/>
        </p:nvSpPr>
        <p:spPr>
          <a:xfrm>
            <a:off x="4114185" y="2944013"/>
            <a:ext cx="1425844" cy="738664"/>
          </a:xfrm>
          <a:prstGeom prst="rect">
            <a:avLst/>
          </a:prstGeom>
          <a:noFill/>
        </p:spPr>
        <p:txBody>
          <a:bodyPr wrap="square" rtlCol="0">
            <a:spAutoFit/>
          </a:bodyPr>
          <a:lstStyle/>
          <a:p>
            <a:r>
              <a:rPr lang="en-US" altLang="ko-KR" sz="1400" dirty="0"/>
              <a:t>Best rule from 14 dispatching rules </a:t>
            </a:r>
            <a:endParaRPr lang="ko-KR" altLang="en-US" sz="1400" dirty="0"/>
          </a:p>
        </p:txBody>
      </p:sp>
      <p:sp>
        <p:nvSpPr>
          <p:cNvPr id="19" name="TextBox 18">
            <a:extLst>
              <a:ext uri="{FF2B5EF4-FFF2-40B4-BE49-F238E27FC236}">
                <a16:creationId xmlns:a16="http://schemas.microsoft.com/office/drawing/2014/main" id="{876942C7-070A-8DC2-17AC-D91413851D79}"/>
              </a:ext>
            </a:extLst>
          </p:cNvPr>
          <p:cNvSpPr txBox="1"/>
          <p:nvPr/>
        </p:nvSpPr>
        <p:spPr>
          <a:xfrm>
            <a:off x="1573754" y="2917914"/>
            <a:ext cx="2059983" cy="738664"/>
          </a:xfrm>
          <a:prstGeom prst="rect">
            <a:avLst/>
          </a:prstGeom>
          <a:noFill/>
        </p:spPr>
        <p:txBody>
          <a:bodyPr wrap="square" rtlCol="0">
            <a:spAutoFit/>
          </a:bodyPr>
          <a:lstStyle/>
          <a:p>
            <a:r>
              <a:rPr lang="en-US" altLang="ko-KR" sz="1400" dirty="0"/>
              <a:t>Form of range instead of value </a:t>
            </a:r>
          </a:p>
          <a:p>
            <a:r>
              <a:rPr lang="en-US" altLang="ko-KR" sz="1400" dirty="0"/>
              <a:t>(ex)100~200</a:t>
            </a:r>
          </a:p>
        </p:txBody>
      </p:sp>
      <p:sp>
        <p:nvSpPr>
          <p:cNvPr id="24" name="TextBox 23">
            <a:extLst>
              <a:ext uri="{FF2B5EF4-FFF2-40B4-BE49-F238E27FC236}">
                <a16:creationId xmlns:a16="http://schemas.microsoft.com/office/drawing/2014/main" id="{5815EB24-057F-9DBB-1444-005F55040D3A}"/>
              </a:ext>
            </a:extLst>
          </p:cNvPr>
          <p:cNvSpPr txBox="1"/>
          <p:nvPr/>
        </p:nvSpPr>
        <p:spPr>
          <a:xfrm>
            <a:off x="185364" y="2909088"/>
            <a:ext cx="1300566" cy="738664"/>
          </a:xfrm>
          <a:prstGeom prst="rect">
            <a:avLst/>
          </a:prstGeom>
          <a:noFill/>
        </p:spPr>
        <p:txBody>
          <a:bodyPr wrap="square" rtlCol="0">
            <a:spAutoFit/>
          </a:bodyPr>
          <a:lstStyle/>
          <a:p>
            <a:r>
              <a:rPr lang="en-US" altLang="ko-KR" sz="1400" dirty="0"/>
              <a:t>Each simulation result </a:t>
            </a:r>
            <a:endParaRPr lang="ko-KR" altLang="en-US" sz="1400" dirty="0"/>
          </a:p>
        </p:txBody>
      </p:sp>
      <p:sp>
        <p:nvSpPr>
          <p:cNvPr id="25" name="TextBox 24">
            <a:extLst>
              <a:ext uri="{FF2B5EF4-FFF2-40B4-BE49-F238E27FC236}">
                <a16:creationId xmlns:a16="http://schemas.microsoft.com/office/drawing/2014/main" id="{E5844EB7-63A1-2B17-C176-5B29BAED5BE0}"/>
              </a:ext>
            </a:extLst>
          </p:cNvPr>
          <p:cNvSpPr txBox="1"/>
          <p:nvPr/>
        </p:nvSpPr>
        <p:spPr>
          <a:xfrm>
            <a:off x="118501" y="4839598"/>
            <a:ext cx="5002078" cy="954107"/>
          </a:xfrm>
          <a:prstGeom prst="rect">
            <a:avLst/>
          </a:prstGeom>
          <a:noFill/>
        </p:spPr>
        <p:txBody>
          <a:bodyPr wrap="square" rtlCol="0">
            <a:spAutoFit/>
          </a:bodyPr>
          <a:lstStyle/>
          <a:p>
            <a:r>
              <a:rPr lang="en-US" altLang="ko-KR" sz="1400" dirty="0"/>
              <a:t>A. Throughput</a:t>
            </a:r>
          </a:p>
          <a:p>
            <a:r>
              <a:rPr lang="en-US" altLang="ko-KR" sz="1400" dirty="0"/>
              <a:t>B. Mean flow time</a:t>
            </a:r>
          </a:p>
          <a:p>
            <a:r>
              <a:rPr lang="en-US" altLang="ko-KR" sz="1400" dirty="0"/>
              <a:t>C. Mean tardiness</a:t>
            </a:r>
          </a:p>
          <a:p>
            <a:r>
              <a:rPr lang="en-US" altLang="ko-KR" sz="1400" dirty="0"/>
              <a:t>D. Number of tardy jobs    </a:t>
            </a:r>
            <a:endParaRPr lang="ko-KR" altLang="en-US" sz="1400" dirty="0"/>
          </a:p>
        </p:txBody>
      </p:sp>
      <p:sp>
        <p:nvSpPr>
          <p:cNvPr id="26" name="TextBox 25">
            <a:extLst>
              <a:ext uri="{FF2B5EF4-FFF2-40B4-BE49-F238E27FC236}">
                <a16:creationId xmlns:a16="http://schemas.microsoft.com/office/drawing/2014/main" id="{61BC09D2-4A5D-10AA-1C5D-2C4B4CD01747}"/>
              </a:ext>
            </a:extLst>
          </p:cNvPr>
          <p:cNvSpPr txBox="1"/>
          <p:nvPr/>
        </p:nvSpPr>
        <p:spPr>
          <a:xfrm>
            <a:off x="118501" y="4584655"/>
            <a:ext cx="4462888" cy="307777"/>
          </a:xfrm>
          <a:prstGeom prst="rect">
            <a:avLst/>
          </a:prstGeom>
          <a:noFill/>
        </p:spPr>
        <p:txBody>
          <a:bodyPr wrap="square" rtlCol="0">
            <a:spAutoFit/>
          </a:bodyPr>
          <a:lstStyle/>
          <a:p>
            <a:r>
              <a:rPr lang="en-US" altLang="ko-KR" sz="1400" dirty="0"/>
              <a:t>Performance measure of best dispatching rule </a:t>
            </a:r>
            <a:endParaRPr lang="ko-KR" altLang="en-US" sz="1400" dirty="0"/>
          </a:p>
        </p:txBody>
      </p:sp>
      <p:cxnSp>
        <p:nvCxnSpPr>
          <p:cNvPr id="28" name="직선 화살표 연결선 27">
            <a:extLst>
              <a:ext uri="{FF2B5EF4-FFF2-40B4-BE49-F238E27FC236}">
                <a16:creationId xmlns:a16="http://schemas.microsoft.com/office/drawing/2014/main" id="{AC60F9FF-2EAE-1549-5B07-F0C7A66C9C6B}"/>
              </a:ext>
            </a:extLst>
          </p:cNvPr>
          <p:cNvCxnSpPr/>
          <p:nvPr/>
        </p:nvCxnSpPr>
        <p:spPr>
          <a:xfrm>
            <a:off x="6096000" y="2262957"/>
            <a:ext cx="44321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6CA5CD6F-61D7-71B1-1C93-862D6AC51C67}"/>
              </a:ext>
            </a:extLst>
          </p:cNvPr>
          <p:cNvCxnSpPr/>
          <p:nvPr/>
        </p:nvCxnSpPr>
        <p:spPr>
          <a:xfrm>
            <a:off x="6912528" y="2140613"/>
            <a:ext cx="0" cy="31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4864F150-88F5-5893-C4E8-CAFDA94282FE}"/>
              </a:ext>
            </a:extLst>
          </p:cNvPr>
          <p:cNvCxnSpPr/>
          <p:nvPr/>
        </p:nvCxnSpPr>
        <p:spPr>
          <a:xfrm>
            <a:off x="9741016" y="2140613"/>
            <a:ext cx="0" cy="31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F7AAC4F-DC8D-A7EA-17C1-95E62BBD353B}"/>
              </a:ext>
            </a:extLst>
          </p:cNvPr>
          <p:cNvSpPr txBox="1"/>
          <p:nvPr/>
        </p:nvSpPr>
        <p:spPr>
          <a:xfrm>
            <a:off x="6199158" y="2466680"/>
            <a:ext cx="2550253" cy="246221"/>
          </a:xfrm>
          <a:prstGeom prst="rect">
            <a:avLst/>
          </a:prstGeom>
          <a:noFill/>
        </p:spPr>
        <p:txBody>
          <a:bodyPr wrap="square" rtlCol="0">
            <a:spAutoFit/>
          </a:bodyPr>
          <a:lstStyle/>
          <a:p>
            <a:r>
              <a:rPr lang="en-US" altLang="ko-KR" sz="1000" dirty="0"/>
              <a:t>Simulation period start</a:t>
            </a:r>
            <a:endParaRPr lang="ko-KR" altLang="en-US" sz="1000" dirty="0"/>
          </a:p>
        </p:txBody>
      </p:sp>
      <p:sp>
        <p:nvSpPr>
          <p:cNvPr id="33" name="TextBox 32">
            <a:extLst>
              <a:ext uri="{FF2B5EF4-FFF2-40B4-BE49-F238E27FC236}">
                <a16:creationId xmlns:a16="http://schemas.microsoft.com/office/drawing/2014/main" id="{3D6CEB42-6B96-9582-24C3-833F4AFE4636}"/>
              </a:ext>
            </a:extLst>
          </p:cNvPr>
          <p:cNvSpPr txBox="1"/>
          <p:nvPr/>
        </p:nvSpPr>
        <p:spPr>
          <a:xfrm>
            <a:off x="6132457" y="2744744"/>
            <a:ext cx="1906292" cy="400110"/>
          </a:xfrm>
          <a:prstGeom prst="rect">
            <a:avLst/>
          </a:prstGeom>
          <a:noFill/>
        </p:spPr>
        <p:txBody>
          <a:bodyPr wrap="square" rtlCol="0">
            <a:spAutoFit/>
          </a:bodyPr>
          <a:lstStyle/>
          <a:p>
            <a:r>
              <a:rPr lang="en-US" altLang="ko-KR" sz="1000" dirty="0"/>
              <a:t>Output : conditional attributes </a:t>
            </a:r>
            <a:endParaRPr lang="ko-KR" altLang="en-US" sz="1000" dirty="0"/>
          </a:p>
        </p:txBody>
      </p:sp>
      <p:sp>
        <p:nvSpPr>
          <p:cNvPr id="34" name="TextBox 33">
            <a:extLst>
              <a:ext uri="{FF2B5EF4-FFF2-40B4-BE49-F238E27FC236}">
                <a16:creationId xmlns:a16="http://schemas.microsoft.com/office/drawing/2014/main" id="{DC5CEDB4-BCCC-94AC-5D67-01F19A94DB6A}"/>
              </a:ext>
            </a:extLst>
          </p:cNvPr>
          <p:cNvSpPr txBox="1"/>
          <p:nvPr/>
        </p:nvSpPr>
        <p:spPr>
          <a:xfrm>
            <a:off x="7483777" y="1721543"/>
            <a:ext cx="1983001" cy="400110"/>
          </a:xfrm>
          <a:prstGeom prst="rect">
            <a:avLst/>
          </a:prstGeom>
          <a:noFill/>
        </p:spPr>
        <p:txBody>
          <a:bodyPr wrap="square" rtlCol="0">
            <a:spAutoFit/>
          </a:bodyPr>
          <a:lstStyle/>
          <a:p>
            <a:r>
              <a:rPr lang="en-US" altLang="ko-KR" sz="1000" dirty="0"/>
              <a:t>Apply several Random dispatching rule</a:t>
            </a:r>
            <a:endParaRPr lang="ko-KR" altLang="en-US" sz="1000" dirty="0"/>
          </a:p>
        </p:txBody>
      </p:sp>
      <p:sp>
        <p:nvSpPr>
          <p:cNvPr id="35" name="TextBox 34">
            <a:extLst>
              <a:ext uri="{FF2B5EF4-FFF2-40B4-BE49-F238E27FC236}">
                <a16:creationId xmlns:a16="http://schemas.microsoft.com/office/drawing/2014/main" id="{29239D01-470E-5D62-8B94-39B1ECCCFCC4}"/>
              </a:ext>
            </a:extLst>
          </p:cNvPr>
          <p:cNvSpPr txBox="1"/>
          <p:nvPr/>
        </p:nvSpPr>
        <p:spPr>
          <a:xfrm>
            <a:off x="9234378" y="2756204"/>
            <a:ext cx="1610686" cy="707886"/>
          </a:xfrm>
          <a:prstGeom prst="rect">
            <a:avLst/>
          </a:prstGeom>
          <a:noFill/>
        </p:spPr>
        <p:txBody>
          <a:bodyPr wrap="square" rtlCol="0">
            <a:spAutoFit/>
          </a:bodyPr>
          <a:lstStyle/>
          <a:p>
            <a:r>
              <a:rPr lang="en-US" altLang="ko-KR" sz="1000" dirty="0"/>
              <a:t>Output : One</a:t>
            </a:r>
            <a:r>
              <a:rPr lang="ko-KR" altLang="en-US" sz="1000" dirty="0"/>
              <a:t> </a:t>
            </a:r>
            <a:r>
              <a:rPr lang="en-US" altLang="ko-KR" sz="1000" i="0" dirty="0">
                <a:effectLst/>
                <a:latin typeface="+mj-ea"/>
                <a:ea typeface="+mj-ea"/>
              </a:rPr>
              <a:t>dispatching rule that most satisfy the performance measure, </a:t>
            </a:r>
            <a:endParaRPr lang="ko-KR" altLang="en-US" sz="1000" dirty="0">
              <a:latin typeface="+mj-ea"/>
              <a:ea typeface="+mj-ea"/>
            </a:endParaRPr>
          </a:p>
        </p:txBody>
      </p:sp>
      <p:sp>
        <p:nvSpPr>
          <p:cNvPr id="36" name="TextBox 35">
            <a:extLst>
              <a:ext uri="{FF2B5EF4-FFF2-40B4-BE49-F238E27FC236}">
                <a16:creationId xmlns:a16="http://schemas.microsoft.com/office/drawing/2014/main" id="{9D69926D-9E17-C483-5415-FEEA72A15846}"/>
              </a:ext>
            </a:extLst>
          </p:cNvPr>
          <p:cNvSpPr txBox="1"/>
          <p:nvPr/>
        </p:nvSpPr>
        <p:spPr>
          <a:xfrm>
            <a:off x="9179268" y="2445046"/>
            <a:ext cx="2550253" cy="246221"/>
          </a:xfrm>
          <a:prstGeom prst="rect">
            <a:avLst/>
          </a:prstGeom>
          <a:noFill/>
        </p:spPr>
        <p:txBody>
          <a:bodyPr wrap="square" rtlCol="0">
            <a:spAutoFit/>
          </a:bodyPr>
          <a:lstStyle/>
          <a:p>
            <a:r>
              <a:rPr lang="en-US" altLang="ko-KR" sz="1000" dirty="0"/>
              <a:t>Simulation period</a:t>
            </a:r>
            <a:r>
              <a:rPr lang="ko-KR" altLang="en-US" sz="1000" dirty="0"/>
              <a:t> </a:t>
            </a:r>
            <a:r>
              <a:rPr lang="en-US" altLang="ko-KR" sz="1000" dirty="0"/>
              <a:t>end</a:t>
            </a:r>
            <a:endParaRPr lang="ko-KR" altLang="en-US" sz="1000" dirty="0"/>
          </a:p>
        </p:txBody>
      </p:sp>
      <p:sp>
        <p:nvSpPr>
          <p:cNvPr id="37" name="TextBox 36">
            <a:extLst>
              <a:ext uri="{FF2B5EF4-FFF2-40B4-BE49-F238E27FC236}">
                <a16:creationId xmlns:a16="http://schemas.microsoft.com/office/drawing/2014/main" id="{6FF1D2E3-F983-8B71-672A-39D04E074132}"/>
              </a:ext>
            </a:extLst>
          </p:cNvPr>
          <p:cNvSpPr txBox="1"/>
          <p:nvPr/>
        </p:nvSpPr>
        <p:spPr>
          <a:xfrm>
            <a:off x="5874518" y="1110508"/>
            <a:ext cx="5419289" cy="307777"/>
          </a:xfrm>
          <a:prstGeom prst="rect">
            <a:avLst/>
          </a:prstGeom>
          <a:noFill/>
        </p:spPr>
        <p:txBody>
          <a:bodyPr wrap="square" rtlCol="0">
            <a:spAutoFit/>
          </a:bodyPr>
          <a:lstStyle/>
          <a:p>
            <a:r>
              <a:rPr lang="en-US" altLang="ko-KR" sz="1400" dirty="0"/>
              <a:t>1. Simulation was used to collect data </a:t>
            </a:r>
            <a:endParaRPr lang="ko-KR" altLang="en-US" sz="1400" dirty="0"/>
          </a:p>
        </p:txBody>
      </p:sp>
      <p:sp>
        <p:nvSpPr>
          <p:cNvPr id="39" name="TextBox 38">
            <a:extLst>
              <a:ext uri="{FF2B5EF4-FFF2-40B4-BE49-F238E27FC236}">
                <a16:creationId xmlns:a16="http://schemas.microsoft.com/office/drawing/2014/main" id="{1C8A1183-EFF7-76DF-EAF2-7F7AF8E64447}"/>
              </a:ext>
            </a:extLst>
          </p:cNvPr>
          <p:cNvSpPr txBox="1"/>
          <p:nvPr/>
        </p:nvSpPr>
        <p:spPr>
          <a:xfrm>
            <a:off x="5882674" y="3559030"/>
            <a:ext cx="6123962" cy="307777"/>
          </a:xfrm>
          <a:prstGeom prst="rect">
            <a:avLst/>
          </a:prstGeom>
          <a:noFill/>
        </p:spPr>
        <p:txBody>
          <a:bodyPr wrap="square">
            <a:spAutoFit/>
          </a:bodyPr>
          <a:lstStyle/>
          <a:p>
            <a:r>
              <a:rPr lang="en-US" altLang="ko-KR" sz="1400" dirty="0"/>
              <a:t>2. Create decision tree using collected data </a:t>
            </a:r>
            <a:endParaRPr lang="ko-KR" altLang="en-US" sz="1400" dirty="0"/>
          </a:p>
        </p:txBody>
      </p:sp>
      <p:sp>
        <p:nvSpPr>
          <p:cNvPr id="40" name="TextBox 39">
            <a:extLst>
              <a:ext uri="{FF2B5EF4-FFF2-40B4-BE49-F238E27FC236}">
                <a16:creationId xmlns:a16="http://schemas.microsoft.com/office/drawing/2014/main" id="{01F87348-3F70-DBA7-C79F-CB9AF5148E89}"/>
              </a:ext>
            </a:extLst>
          </p:cNvPr>
          <p:cNvSpPr txBox="1"/>
          <p:nvPr/>
        </p:nvSpPr>
        <p:spPr>
          <a:xfrm>
            <a:off x="7657749" y="4044912"/>
            <a:ext cx="762000" cy="307777"/>
          </a:xfrm>
          <a:prstGeom prst="rect">
            <a:avLst/>
          </a:prstGeom>
          <a:noFill/>
        </p:spPr>
        <p:txBody>
          <a:bodyPr wrap="square" rtlCol="0">
            <a:spAutoFit/>
          </a:bodyPr>
          <a:lstStyle/>
          <a:p>
            <a:r>
              <a:rPr lang="en-US" altLang="ko-KR" sz="1400" dirty="0"/>
              <a:t>A</a:t>
            </a:r>
            <a:endParaRPr lang="ko-KR" altLang="en-US" sz="1400" dirty="0"/>
          </a:p>
        </p:txBody>
      </p:sp>
      <p:sp>
        <p:nvSpPr>
          <p:cNvPr id="41" name="TextBox 40">
            <a:extLst>
              <a:ext uri="{FF2B5EF4-FFF2-40B4-BE49-F238E27FC236}">
                <a16:creationId xmlns:a16="http://schemas.microsoft.com/office/drawing/2014/main" id="{27876133-EE90-C988-B80D-14A7DCAF5596}"/>
              </a:ext>
            </a:extLst>
          </p:cNvPr>
          <p:cNvSpPr txBox="1"/>
          <p:nvPr/>
        </p:nvSpPr>
        <p:spPr>
          <a:xfrm>
            <a:off x="6531528" y="4598068"/>
            <a:ext cx="762000" cy="307777"/>
          </a:xfrm>
          <a:prstGeom prst="rect">
            <a:avLst/>
          </a:prstGeom>
          <a:noFill/>
        </p:spPr>
        <p:txBody>
          <a:bodyPr wrap="square" rtlCol="0">
            <a:spAutoFit/>
          </a:bodyPr>
          <a:lstStyle/>
          <a:p>
            <a:r>
              <a:rPr lang="en-US" altLang="ko-KR" sz="1400" dirty="0"/>
              <a:t>B</a:t>
            </a:r>
            <a:endParaRPr lang="ko-KR" altLang="en-US" sz="1400" dirty="0"/>
          </a:p>
        </p:txBody>
      </p:sp>
      <p:sp>
        <p:nvSpPr>
          <p:cNvPr id="42" name="TextBox 41">
            <a:extLst>
              <a:ext uri="{FF2B5EF4-FFF2-40B4-BE49-F238E27FC236}">
                <a16:creationId xmlns:a16="http://schemas.microsoft.com/office/drawing/2014/main" id="{709ED546-EBC0-E79C-FC33-22D153B73C87}"/>
              </a:ext>
            </a:extLst>
          </p:cNvPr>
          <p:cNvSpPr txBox="1"/>
          <p:nvPr/>
        </p:nvSpPr>
        <p:spPr>
          <a:xfrm>
            <a:off x="7657749" y="4598067"/>
            <a:ext cx="762000" cy="307777"/>
          </a:xfrm>
          <a:prstGeom prst="rect">
            <a:avLst/>
          </a:prstGeom>
          <a:noFill/>
        </p:spPr>
        <p:txBody>
          <a:bodyPr wrap="square" rtlCol="0">
            <a:spAutoFit/>
          </a:bodyPr>
          <a:lstStyle/>
          <a:p>
            <a:r>
              <a:rPr lang="en-US" altLang="ko-KR" sz="1400" dirty="0"/>
              <a:t>C</a:t>
            </a:r>
            <a:endParaRPr lang="ko-KR" altLang="en-US" sz="1400" dirty="0"/>
          </a:p>
        </p:txBody>
      </p:sp>
      <p:sp>
        <p:nvSpPr>
          <p:cNvPr id="43" name="TextBox 42">
            <a:extLst>
              <a:ext uri="{FF2B5EF4-FFF2-40B4-BE49-F238E27FC236}">
                <a16:creationId xmlns:a16="http://schemas.microsoft.com/office/drawing/2014/main" id="{D596FCB0-1992-2E94-1A9B-D3BC779CAF63}"/>
              </a:ext>
            </a:extLst>
          </p:cNvPr>
          <p:cNvSpPr txBox="1"/>
          <p:nvPr/>
        </p:nvSpPr>
        <p:spPr>
          <a:xfrm>
            <a:off x="8689698" y="4584655"/>
            <a:ext cx="762000" cy="307777"/>
          </a:xfrm>
          <a:prstGeom prst="rect">
            <a:avLst/>
          </a:prstGeom>
          <a:noFill/>
        </p:spPr>
        <p:txBody>
          <a:bodyPr wrap="square" rtlCol="0">
            <a:spAutoFit/>
          </a:bodyPr>
          <a:lstStyle/>
          <a:p>
            <a:r>
              <a:rPr lang="en-US" altLang="ko-KR" sz="1400" dirty="0"/>
              <a:t>D</a:t>
            </a:r>
            <a:endParaRPr lang="ko-KR" altLang="en-US" sz="1400" dirty="0"/>
          </a:p>
        </p:txBody>
      </p:sp>
      <p:cxnSp>
        <p:nvCxnSpPr>
          <p:cNvPr id="45" name="직선 화살표 연결선 44">
            <a:extLst>
              <a:ext uri="{FF2B5EF4-FFF2-40B4-BE49-F238E27FC236}">
                <a16:creationId xmlns:a16="http://schemas.microsoft.com/office/drawing/2014/main" id="{14A5F786-CF84-3E70-27F3-BC35750A74E7}"/>
              </a:ext>
            </a:extLst>
          </p:cNvPr>
          <p:cNvCxnSpPr>
            <a:cxnSpLocks/>
          </p:cNvCxnSpPr>
          <p:nvPr/>
        </p:nvCxnSpPr>
        <p:spPr>
          <a:xfrm flipH="1">
            <a:off x="6868888" y="4266808"/>
            <a:ext cx="745221" cy="399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타원 45">
            <a:extLst>
              <a:ext uri="{FF2B5EF4-FFF2-40B4-BE49-F238E27FC236}">
                <a16:creationId xmlns:a16="http://schemas.microsoft.com/office/drawing/2014/main" id="{C5339F77-AA28-BC10-2891-179723DE5528}"/>
              </a:ext>
            </a:extLst>
          </p:cNvPr>
          <p:cNvSpPr/>
          <p:nvPr/>
        </p:nvSpPr>
        <p:spPr>
          <a:xfrm>
            <a:off x="7651655" y="4020401"/>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47" name="타원 46">
            <a:extLst>
              <a:ext uri="{FF2B5EF4-FFF2-40B4-BE49-F238E27FC236}">
                <a16:creationId xmlns:a16="http://schemas.microsoft.com/office/drawing/2014/main" id="{E6C42F76-B24A-025F-0223-10D62F4C583B}"/>
              </a:ext>
            </a:extLst>
          </p:cNvPr>
          <p:cNvSpPr/>
          <p:nvPr/>
        </p:nvSpPr>
        <p:spPr>
          <a:xfrm>
            <a:off x="6535276" y="4598067"/>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cxnSp>
        <p:nvCxnSpPr>
          <p:cNvPr id="48" name="직선 화살표 연결선 47">
            <a:extLst>
              <a:ext uri="{FF2B5EF4-FFF2-40B4-BE49-F238E27FC236}">
                <a16:creationId xmlns:a16="http://schemas.microsoft.com/office/drawing/2014/main" id="{6657BC61-A8AA-3849-37B7-D2AD81E88600}"/>
              </a:ext>
            </a:extLst>
          </p:cNvPr>
          <p:cNvCxnSpPr>
            <a:cxnSpLocks/>
            <a:stCxn id="46" idx="4"/>
            <a:endCxn id="50" idx="0"/>
          </p:cNvCxnSpPr>
          <p:nvPr/>
        </p:nvCxnSpPr>
        <p:spPr>
          <a:xfrm>
            <a:off x="7807551" y="4377200"/>
            <a:ext cx="0" cy="178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타원 49">
            <a:extLst>
              <a:ext uri="{FF2B5EF4-FFF2-40B4-BE49-F238E27FC236}">
                <a16:creationId xmlns:a16="http://schemas.microsoft.com/office/drawing/2014/main" id="{1D66229D-F84E-00ED-1D8E-991E98D06782}"/>
              </a:ext>
            </a:extLst>
          </p:cNvPr>
          <p:cNvSpPr/>
          <p:nvPr/>
        </p:nvSpPr>
        <p:spPr>
          <a:xfrm>
            <a:off x="7651655" y="4556170"/>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51" name="타원 50">
            <a:extLst>
              <a:ext uri="{FF2B5EF4-FFF2-40B4-BE49-F238E27FC236}">
                <a16:creationId xmlns:a16="http://schemas.microsoft.com/office/drawing/2014/main" id="{E9392E52-83DF-3CA2-459A-A4FD17E4CC37}"/>
              </a:ext>
            </a:extLst>
          </p:cNvPr>
          <p:cNvSpPr/>
          <p:nvPr/>
        </p:nvSpPr>
        <p:spPr>
          <a:xfrm>
            <a:off x="8647003" y="4584655"/>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cxnSp>
        <p:nvCxnSpPr>
          <p:cNvPr id="55" name="직선 화살표 연결선 54">
            <a:extLst>
              <a:ext uri="{FF2B5EF4-FFF2-40B4-BE49-F238E27FC236}">
                <a16:creationId xmlns:a16="http://schemas.microsoft.com/office/drawing/2014/main" id="{C9E79D72-74A9-6642-729B-B48971879A15}"/>
              </a:ext>
            </a:extLst>
          </p:cNvPr>
          <p:cNvCxnSpPr>
            <a:cxnSpLocks/>
            <a:endCxn id="43" idx="1"/>
          </p:cNvCxnSpPr>
          <p:nvPr/>
        </p:nvCxnSpPr>
        <p:spPr>
          <a:xfrm>
            <a:off x="7986719" y="4234552"/>
            <a:ext cx="702979" cy="503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9E25072-A32E-C76B-E7DD-2BDA6F8173BE}"/>
              </a:ext>
            </a:extLst>
          </p:cNvPr>
          <p:cNvSpPr txBox="1"/>
          <p:nvPr/>
        </p:nvSpPr>
        <p:spPr>
          <a:xfrm>
            <a:off x="5551645" y="5807527"/>
            <a:ext cx="3714407" cy="246221"/>
          </a:xfrm>
          <a:prstGeom prst="rect">
            <a:avLst/>
          </a:prstGeom>
          <a:noFill/>
        </p:spPr>
        <p:txBody>
          <a:bodyPr wrap="square" rtlCol="0">
            <a:spAutoFit/>
          </a:bodyPr>
          <a:lstStyle/>
          <a:p>
            <a:r>
              <a:rPr lang="en-US" altLang="ko-KR" sz="1000" dirty="0"/>
              <a:t>One of the 14 dispatching rules </a:t>
            </a:r>
            <a:endParaRPr lang="ko-KR" altLang="en-US" sz="1000" dirty="0"/>
          </a:p>
        </p:txBody>
      </p:sp>
      <p:sp>
        <p:nvSpPr>
          <p:cNvPr id="59" name="TextBox 58">
            <a:extLst>
              <a:ext uri="{FF2B5EF4-FFF2-40B4-BE49-F238E27FC236}">
                <a16:creationId xmlns:a16="http://schemas.microsoft.com/office/drawing/2014/main" id="{5C02E2AD-1462-B103-7195-A2B2ED54B45B}"/>
              </a:ext>
            </a:extLst>
          </p:cNvPr>
          <p:cNvSpPr txBox="1"/>
          <p:nvPr/>
        </p:nvSpPr>
        <p:spPr>
          <a:xfrm>
            <a:off x="6049356" y="5148274"/>
            <a:ext cx="762000" cy="307777"/>
          </a:xfrm>
          <a:prstGeom prst="rect">
            <a:avLst/>
          </a:prstGeom>
          <a:noFill/>
        </p:spPr>
        <p:txBody>
          <a:bodyPr wrap="square" rtlCol="0">
            <a:spAutoFit/>
          </a:bodyPr>
          <a:lstStyle/>
          <a:p>
            <a:r>
              <a:rPr lang="en-US" altLang="ko-KR" sz="1400" dirty="0"/>
              <a:t>C</a:t>
            </a:r>
            <a:endParaRPr lang="ko-KR" altLang="en-US" sz="1400" dirty="0"/>
          </a:p>
        </p:txBody>
      </p:sp>
      <p:sp>
        <p:nvSpPr>
          <p:cNvPr id="60" name="타원 59">
            <a:extLst>
              <a:ext uri="{FF2B5EF4-FFF2-40B4-BE49-F238E27FC236}">
                <a16:creationId xmlns:a16="http://schemas.microsoft.com/office/drawing/2014/main" id="{7CD3A051-5BE0-FD55-E953-B436417D05B9}"/>
              </a:ext>
            </a:extLst>
          </p:cNvPr>
          <p:cNvSpPr/>
          <p:nvPr/>
        </p:nvSpPr>
        <p:spPr>
          <a:xfrm>
            <a:off x="6043262" y="5106377"/>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61" name="TextBox 60">
            <a:extLst>
              <a:ext uri="{FF2B5EF4-FFF2-40B4-BE49-F238E27FC236}">
                <a16:creationId xmlns:a16="http://schemas.microsoft.com/office/drawing/2014/main" id="{FFE81F48-F1B4-2422-F1BE-B1F4CA751758}"/>
              </a:ext>
            </a:extLst>
          </p:cNvPr>
          <p:cNvSpPr txBox="1"/>
          <p:nvPr/>
        </p:nvSpPr>
        <p:spPr>
          <a:xfrm>
            <a:off x="9029466" y="5165615"/>
            <a:ext cx="762000" cy="307777"/>
          </a:xfrm>
          <a:prstGeom prst="rect">
            <a:avLst/>
          </a:prstGeom>
          <a:noFill/>
        </p:spPr>
        <p:txBody>
          <a:bodyPr wrap="square" rtlCol="0">
            <a:spAutoFit/>
          </a:bodyPr>
          <a:lstStyle/>
          <a:p>
            <a:r>
              <a:rPr lang="en-US" altLang="ko-KR" sz="1400" dirty="0"/>
              <a:t>C</a:t>
            </a:r>
            <a:endParaRPr lang="ko-KR" altLang="en-US" sz="1400" dirty="0"/>
          </a:p>
        </p:txBody>
      </p:sp>
      <p:sp>
        <p:nvSpPr>
          <p:cNvPr id="62" name="타원 61">
            <a:extLst>
              <a:ext uri="{FF2B5EF4-FFF2-40B4-BE49-F238E27FC236}">
                <a16:creationId xmlns:a16="http://schemas.microsoft.com/office/drawing/2014/main" id="{C7411812-D135-C50E-C851-8FBB278C0B77}"/>
              </a:ext>
            </a:extLst>
          </p:cNvPr>
          <p:cNvSpPr/>
          <p:nvPr/>
        </p:nvSpPr>
        <p:spPr>
          <a:xfrm>
            <a:off x="9023372" y="5123718"/>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63" name="TextBox 62">
            <a:extLst>
              <a:ext uri="{FF2B5EF4-FFF2-40B4-BE49-F238E27FC236}">
                <a16:creationId xmlns:a16="http://schemas.microsoft.com/office/drawing/2014/main" id="{6051986C-F28D-4C6E-5D6B-95322C83F7C4}"/>
              </a:ext>
            </a:extLst>
          </p:cNvPr>
          <p:cNvSpPr txBox="1"/>
          <p:nvPr/>
        </p:nvSpPr>
        <p:spPr>
          <a:xfrm>
            <a:off x="6755687" y="5122037"/>
            <a:ext cx="762000" cy="307777"/>
          </a:xfrm>
          <a:prstGeom prst="rect">
            <a:avLst/>
          </a:prstGeom>
          <a:noFill/>
        </p:spPr>
        <p:txBody>
          <a:bodyPr wrap="square" rtlCol="0">
            <a:spAutoFit/>
          </a:bodyPr>
          <a:lstStyle/>
          <a:p>
            <a:r>
              <a:rPr lang="en-US" altLang="ko-KR" sz="1400" dirty="0"/>
              <a:t>D</a:t>
            </a:r>
            <a:endParaRPr lang="ko-KR" altLang="en-US" sz="1400" dirty="0"/>
          </a:p>
        </p:txBody>
      </p:sp>
      <p:sp>
        <p:nvSpPr>
          <p:cNvPr id="64" name="타원 63">
            <a:extLst>
              <a:ext uri="{FF2B5EF4-FFF2-40B4-BE49-F238E27FC236}">
                <a16:creationId xmlns:a16="http://schemas.microsoft.com/office/drawing/2014/main" id="{45AD522D-6114-681B-4970-D58DD059E5C1}"/>
              </a:ext>
            </a:extLst>
          </p:cNvPr>
          <p:cNvSpPr/>
          <p:nvPr/>
        </p:nvSpPr>
        <p:spPr>
          <a:xfrm>
            <a:off x="6712992" y="5122037"/>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cxnSp>
        <p:nvCxnSpPr>
          <p:cNvPr id="65" name="직선 화살표 연결선 64">
            <a:extLst>
              <a:ext uri="{FF2B5EF4-FFF2-40B4-BE49-F238E27FC236}">
                <a16:creationId xmlns:a16="http://schemas.microsoft.com/office/drawing/2014/main" id="{5E05ACF9-F2D1-005E-A0D0-A84A3C35CB66}"/>
              </a:ext>
            </a:extLst>
          </p:cNvPr>
          <p:cNvCxnSpPr>
            <a:cxnSpLocks/>
            <a:endCxn id="60" idx="7"/>
          </p:cNvCxnSpPr>
          <p:nvPr/>
        </p:nvCxnSpPr>
        <p:spPr>
          <a:xfrm flipH="1">
            <a:off x="6309393" y="4863329"/>
            <a:ext cx="239963" cy="2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C1B4193E-B845-6652-CE6A-A5AF3B9BDB58}"/>
              </a:ext>
            </a:extLst>
          </p:cNvPr>
          <p:cNvCxnSpPr>
            <a:cxnSpLocks/>
            <a:stCxn id="47" idx="5"/>
            <a:endCxn id="64" idx="0"/>
          </p:cNvCxnSpPr>
          <p:nvPr/>
        </p:nvCxnSpPr>
        <p:spPr>
          <a:xfrm>
            <a:off x="6801407" y="4902614"/>
            <a:ext cx="67481" cy="21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05AB211-9EAF-15A0-0C51-092A86E52134}"/>
              </a:ext>
            </a:extLst>
          </p:cNvPr>
          <p:cNvSpPr txBox="1"/>
          <p:nvPr/>
        </p:nvSpPr>
        <p:spPr>
          <a:xfrm>
            <a:off x="8478736" y="5137594"/>
            <a:ext cx="762000" cy="307777"/>
          </a:xfrm>
          <a:prstGeom prst="rect">
            <a:avLst/>
          </a:prstGeom>
          <a:noFill/>
        </p:spPr>
        <p:txBody>
          <a:bodyPr wrap="square" rtlCol="0">
            <a:spAutoFit/>
          </a:bodyPr>
          <a:lstStyle/>
          <a:p>
            <a:r>
              <a:rPr lang="en-US" altLang="ko-KR" sz="1400" dirty="0"/>
              <a:t>B</a:t>
            </a:r>
            <a:endParaRPr lang="ko-KR" altLang="en-US" sz="1400" dirty="0"/>
          </a:p>
        </p:txBody>
      </p:sp>
      <p:sp>
        <p:nvSpPr>
          <p:cNvPr id="71" name="타원 70">
            <a:extLst>
              <a:ext uri="{FF2B5EF4-FFF2-40B4-BE49-F238E27FC236}">
                <a16:creationId xmlns:a16="http://schemas.microsoft.com/office/drawing/2014/main" id="{306C8710-82F0-524D-D282-03EFE31E2E90}"/>
              </a:ext>
            </a:extLst>
          </p:cNvPr>
          <p:cNvSpPr/>
          <p:nvPr/>
        </p:nvSpPr>
        <p:spPr>
          <a:xfrm>
            <a:off x="8482484" y="5137593"/>
            <a:ext cx="311792" cy="356799"/>
          </a:xfrm>
          <a:prstGeom prst="ellipse">
            <a:avLst/>
          </a:prstGeom>
          <a:ln>
            <a:solidFill>
              <a:schemeClr val="tx1"/>
            </a:solidFill>
          </a:ln>
        </p:spPr>
        <p:txBody>
          <a:bodyPr wrap="square" rtlCol="0" anchor="ctr">
            <a:spAutoFit/>
          </a:bodyPr>
          <a:lstStyle/>
          <a:p>
            <a:pPr algn="ctr" eaLnBrk="1" fontAlgn="auto" hangingPunct="1">
              <a:lnSpc>
                <a:spcPct val="150000"/>
              </a:lnSpc>
              <a:spcAft>
                <a:spcPts val="0"/>
              </a:spcAft>
            </a:pPr>
            <a:endParaRPr lang="ko-KR" altLang="en-US" sz="1600" b="1" dirty="0"/>
          </a:p>
        </p:txBody>
      </p:sp>
      <p:cxnSp>
        <p:nvCxnSpPr>
          <p:cNvPr id="72" name="직선 화살표 연결선 71">
            <a:extLst>
              <a:ext uri="{FF2B5EF4-FFF2-40B4-BE49-F238E27FC236}">
                <a16:creationId xmlns:a16="http://schemas.microsoft.com/office/drawing/2014/main" id="{C6ABB530-CF1B-CCED-1BD2-8DE1139B3E76}"/>
              </a:ext>
            </a:extLst>
          </p:cNvPr>
          <p:cNvCxnSpPr>
            <a:cxnSpLocks/>
            <a:endCxn id="71" idx="0"/>
          </p:cNvCxnSpPr>
          <p:nvPr/>
        </p:nvCxnSpPr>
        <p:spPr>
          <a:xfrm flipH="1">
            <a:off x="8638380" y="4928184"/>
            <a:ext cx="110232" cy="20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204CA2AD-D422-E7EC-25A7-216C071863F4}"/>
              </a:ext>
            </a:extLst>
          </p:cNvPr>
          <p:cNvCxnSpPr>
            <a:cxnSpLocks/>
          </p:cNvCxnSpPr>
          <p:nvPr/>
        </p:nvCxnSpPr>
        <p:spPr>
          <a:xfrm>
            <a:off x="8949771" y="4875146"/>
            <a:ext cx="140727" cy="24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18185EC2-1B2F-48FA-68C5-1FB72BA6DEA7}"/>
              </a:ext>
            </a:extLst>
          </p:cNvPr>
          <p:cNvCxnSpPr>
            <a:cxnSpLocks/>
          </p:cNvCxnSpPr>
          <p:nvPr/>
        </p:nvCxnSpPr>
        <p:spPr>
          <a:xfrm flipH="1">
            <a:off x="5882674" y="5410305"/>
            <a:ext cx="239963" cy="2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166ACFF3-7E73-9148-602E-EB46327BCB00}"/>
              </a:ext>
            </a:extLst>
          </p:cNvPr>
          <p:cNvCxnSpPr>
            <a:cxnSpLocks/>
          </p:cNvCxnSpPr>
          <p:nvPr/>
        </p:nvCxnSpPr>
        <p:spPr>
          <a:xfrm>
            <a:off x="6297833" y="5424966"/>
            <a:ext cx="98164" cy="32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직선 화살표 연결선 80">
            <a:extLst>
              <a:ext uri="{FF2B5EF4-FFF2-40B4-BE49-F238E27FC236}">
                <a16:creationId xmlns:a16="http://schemas.microsoft.com/office/drawing/2014/main" id="{B420031B-A978-3038-E7F1-7FC3AC575B6F}"/>
              </a:ext>
            </a:extLst>
          </p:cNvPr>
          <p:cNvCxnSpPr>
            <a:cxnSpLocks/>
          </p:cNvCxnSpPr>
          <p:nvPr/>
        </p:nvCxnSpPr>
        <p:spPr>
          <a:xfrm flipH="1">
            <a:off x="6615151" y="5479141"/>
            <a:ext cx="239963" cy="2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직선 화살표 연결선 81">
            <a:extLst>
              <a:ext uri="{FF2B5EF4-FFF2-40B4-BE49-F238E27FC236}">
                <a16:creationId xmlns:a16="http://schemas.microsoft.com/office/drawing/2014/main" id="{C6EC274E-0617-8830-DF28-7FD310A20204}"/>
              </a:ext>
            </a:extLst>
          </p:cNvPr>
          <p:cNvCxnSpPr>
            <a:cxnSpLocks/>
          </p:cNvCxnSpPr>
          <p:nvPr/>
        </p:nvCxnSpPr>
        <p:spPr>
          <a:xfrm>
            <a:off x="6931135" y="5460087"/>
            <a:ext cx="220119" cy="280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직선 화살표 연결선 83">
            <a:extLst>
              <a:ext uri="{FF2B5EF4-FFF2-40B4-BE49-F238E27FC236}">
                <a16:creationId xmlns:a16="http://schemas.microsoft.com/office/drawing/2014/main" id="{7B75586C-A2C9-CB88-EECF-816C9BD0BDF5}"/>
              </a:ext>
            </a:extLst>
          </p:cNvPr>
          <p:cNvCxnSpPr>
            <a:cxnSpLocks/>
          </p:cNvCxnSpPr>
          <p:nvPr/>
        </p:nvCxnSpPr>
        <p:spPr>
          <a:xfrm flipH="1">
            <a:off x="8312091" y="5496147"/>
            <a:ext cx="239963" cy="2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직선 화살표 연결선 84">
            <a:extLst>
              <a:ext uri="{FF2B5EF4-FFF2-40B4-BE49-F238E27FC236}">
                <a16:creationId xmlns:a16="http://schemas.microsoft.com/office/drawing/2014/main" id="{51ABB6B4-A9FD-CF22-17A3-7901E08B3F2B}"/>
              </a:ext>
            </a:extLst>
          </p:cNvPr>
          <p:cNvCxnSpPr>
            <a:cxnSpLocks/>
          </p:cNvCxnSpPr>
          <p:nvPr/>
        </p:nvCxnSpPr>
        <p:spPr>
          <a:xfrm flipH="1">
            <a:off x="8930110" y="5477307"/>
            <a:ext cx="239963" cy="2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직선 화살표 연결선 86">
            <a:extLst>
              <a:ext uri="{FF2B5EF4-FFF2-40B4-BE49-F238E27FC236}">
                <a16:creationId xmlns:a16="http://schemas.microsoft.com/office/drawing/2014/main" id="{5557AC1A-E057-283F-A7AF-F5218156BE52}"/>
              </a:ext>
            </a:extLst>
          </p:cNvPr>
          <p:cNvCxnSpPr>
            <a:cxnSpLocks/>
          </p:cNvCxnSpPr>
          <p:nvPr/>
        </p:nvCxnSpPr>
        <p:spPr>
          <a:xfrm>
            <a:off x="8673365" y="5486083"/>
            <a:ext cx="98164" cy="32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DC9D5E7E-0282-BD54-F99D-5964D5562A17}"/>
              </a:ext>
            </a:extLst>
          </p:cNvPr>
          <p:cNvCxnSpPr>
            <a:cxnSpLocks/>
          </p:cNvCxnSpPr>
          <p:nvPr/>
        </p:nvCxnSpPr>
        <p:spPr>
          <a:xfrm>
            <a:off x="9266052" y="5474483"/>
            <a:ext cx="98164" cy="32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FD1FEB1-58EC-2335-61D4-1770B6FAAE22}"/>
              </a:ext>
            </a:extLst>
          </p:cNvPr>
          <p:cNvSpPr txBox="1"/>
          <p:nvPr/>
        </p:nvSpPr>
        <p:spPr>
          <a:xfrm>
            <a:off x="8015114" y="5817474"/>
            <a:ext cx="3714407" cy="246221"/>
          </a:xfrm>
          <a:prstGeom prst="rect">
            <a:avLst/>
          </a:prstGeom>
          <a:noFill/>
        </p:spPr>
        <p:txBody>
          <a:bodyPr wrap="square" rtlCol="0">
            <a:spAutoFit/>
          </a:bodyPr>
          <a:lstStyle/>
          <a:p>
            <a:r>
              <a:rPr lang="en-US" altLang="ko-KR" sz="1000" dirty="0"/>
              <a:t>One of the 14 dispatching rules </a:t>
            </a:r>
            <a:endParaRPr lang="ko-KR" altLang="en-US" sz="1000" dirty="0"/>
          </a:p>
        </p:txBody>
      </p:sp>
    </p:spTree>
    <p:extLst>
      <p:ext uri="{BB962C8B-B14F-4D97-AF65-F5344CB8AC3E}">
        <p14:creationId xmlns:p14="http://schemas.microsoft.com/office/powerpoint/2010/main" val="404707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직선 연결선[R] 14">
            <a:extLst>
              <a:ext uri="{FF2B5EF4-FFF2-40B4-BE49-F238E27FC236}">
                <a16:creationId xmlns:a16="http://schemas.microsoft.com/office/drawing/2014/main" id="{54C2FF03-916B-4E53-96A0-9B32AE0C22C0}"/>
              </a:ext>
            </a:extLst>
          </p:cNvPr>
          <p:cNvCxnSpPr>
            <a:cxnSpLocks/>
          </p:cNvCxnSpPr>
          <p:nvPr/>
        </p:nvCxnSpPr>
        <p:spPr>
          <a:xfrm flipH="1">
            <a:off x="2639437" y="4336361"/>
            <a:ext cx="6012857" cy="0"/>
          </a:xfrm>
          <a:prstGeom prst="line">
            <a:avLst/>
          </a:prstGeom>
          <a:ln w="88900">
            <a:solidFill>
              <a:srgbClr val="1B4EC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66C1AB-42BE-D852-9CCB-B7BA69CE6B11}"/>
              </a:ext>
            </a:extLst>
          </p:cNvPr>
          <p:cNvSpPr txBox="1"/>
          <p:nvPr/>
        </p:nvSpPr>
        <p:spPr>
          <a:xfrm>
            <a:off x="2516087" y="2424023"/>
            <a:ext cx="7418618" cy="1569660"/>
          </a:xfrm>
          <a:prstGeom prst="rect">
            <a:avLst/>
          </a:prstGeom>
          <a:noFill/>
        </p:spPr>
        <p:txBody>
          <a:bodyPr wrap="square" rtlCol="0">
            <a:spAutoFit/>
          </a:bodyPr>
          <a:lstStyle/>
          <a:p>
            <a:r>
              <a:rPr lang="en-US" altLang="ko-KR" sz="9600" b="1" dirty="0"/>
              <a:t>Thank you</a:t>
            </a:r>
            <a:endParaRPr lang="ko-KR" altLang="en-US" sz="9600" b="1" dirty="0"/>
          </a:p>
        </p:txBody>
      </p:sp>
    </p:spTree>
    <p:extLst>
      <p:ext uri="{BB962C8B-B14F-4D97-AF65-F5344CB8AC3E}">
        <p14:creationId xmlns:p14="http://schemas.microsoft.com/office/powerpoint/2010/main" val="360404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Introduction</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1</a:t>
            </a:r>
            <a:endParaRPr lang="ko-KR" altLang="en-US" dirty="0"/>
          </a:p>
        </p:txBody>
      </p:sp>
      <p:sp>
        <p:nvSpPr>
          <p:cNvPr id="10" name="TextBox 9">
            <a:extLst>
              <a:ext uri="{FF2B5EF4-FFF2-40B4-BE49-F238E27FC236}">
                <a16:creationId xmlns:a16="http://schemas.microsoft.com/office/drawing/2014/main" id="{1D8EB7E3-1909-8C38-F189-091F686F91C2}"/>
              </a:ext>
            </a:extLst>
          </p:cNvPr>
          <p:cNvSpPr txBox="1"/>
          <p:nvPr/>
        </p:nvSpPr>
        <p:spPr>
          <a:xfrm>
            <a:off x="118502" y="908490"/>
            <a:ext cx="11402095" cy="307777"/>
          </a:xfrm>
          <a:prstGeom prst="rect">
            <a:avLst/>
          </a:prstGeom>
          <a:noFill/>
        </p:spPr>
        <p:txBody>
          <a:bodyPr wrap="square" rtlCol="0">
            <a:spAutoFit/>
          </a:bodyPr>
          <a:lstStyle/>
          <a:p>
            <a:r>
              <a:rPr lang="en-US" altLang="ko-KR" sz="1400" b="1" dirty="0"/>
              <a:t>Purpose of this paper </a:t>
            </a:r>
          </a:p>
        </p:txBody>
      </p:sp>
      <p:sp>
        <p:nvSpPr>
          <p:cNvPr id="14" name="TextBox 13">
            <a:extLst>
              <a:ext uri="{FF2B5EF4-FFF2-40B4-BE49-F238E27FC236}">
                <a16:creationId xmlns:a16="http://schemas.microsoft.com/office/drawing/2014/main" id="{F9D45A49-5B89-0D63-4F26-CB37E74DC13F}"/>
              </a:ext>
            </a:extLst>
          </p:cNvPr>
          <p:cNvSpPr txBox="1"/>
          <p:nvPr/>
        </p:nvSpPr>
        <p:spPr>
          <a:xfrm>
            <a:off x="118500" y="1216267"/>
            <a:ext cx="11545454" cy="523220"/>
          </a:xfrm>
          <a:prstGeom prst="rect">
            <a:avLst/>
          </a:prstGeom>
          <a:noFill/>
        </p:spPr>
        <p:txBody>
          <a:bodyPr wrap="square" rtlCol="0">
            <a:spAutoFit/>
          </a:bodyPr>
          <a:lstStyle/>
          <a:p>
            <a:r>
              <a:rPr lang="en-US" altLang="ko-KR" sz="1400" dirty="0"/>
              <a:t>Develop a real time scheduler for selection of dispatching rules for each machine group in order to improve performance measures (mean flow time, mean tardiness, throughput </a:t>
            </a:r>
          </a:p>
        </p:txBody>
      </p:sp>
      <p:sp>
        <p:nvSpPr>
          <p:cNvPr id="6" name="TextBox 5">
            <a:extLst>
              <a:ext uri="{FF2B5EF4-FFF2-40B4-BE49-F238E27FC236}">
                <a16:creationId xmlns:a16="http://schemas.microsoft.com/office/drawing/2014/main" id="{3A0F9900-658F-30B2-6D57-B117698A0904}"/>
              </a:ext>
            </a:extLst>
          </p:cNvPr>
          <p:cNvSpPr txBox="1"/>
          <p:nvPr/>
        </p:nvSpPr>
        <p:spPr>
          <a:xfrm>
            <a:off x="185612" y="2205603"/>
            <a:ext cx="3674378" cy="307777"/>
          </a:xfrm>
          <a:prstGeom prst="rect">
            <a:avLst/>
          </a:prstGeom>
          <a:noFill/>
        </p:spPr>
        <p:txBody>
          <a:bodyPr wrap="square" rtlCol="0">
            <a:spAutoFit/>
          </a:bodyPr>
          <a:lstStyle/>
          <a:p>
            <a:r>
              <a:rPr lang="en-US" altLang="ko-KR" sz="1400" b="1" dirty="0"/>
              <a:t>What is re-entrant hybrid flow shop ? </a:t>
            </a:r>
            <a:endParaRPr lang="ko-KR" altLang="en-US" sz="1400" b="1" dirty="0"/>
          </a:p>
        </p:txBody>
      </p:sp>
      <p:pic>
        <p:nvPicPr>
          <p:cNvPr id="5" name="그림 4">
            <a:extLst>
              <a:ext uri="{FF2B5EF4-FFF2-40B4-BE49-F238E27FC236}">
                <a16:creationId xmlns:a16="http://schemas.microsoft.com/office/drawing/2014/main" id="{779B7C4D-8D87-36FD-4CB2-78431215C221}"/>
              </a:ext>
            </a:extLst>
          </p:cNvPr>
          <p:cNvPicPr>
            <a:picLocks noChangeAspect="1"/>
          </p:cNvPicPr>
          <p:nvPr/>
        </p:nvPicPr>
        <p:blipFill>
          <a:blip r:embed="rId3"/>
          <a:stretch>
            <a:fillRect/>
          </a:stretch>
        </p:blipFill>
        <p:spPr>
          <a:xfrm>
            <a:off x="6480857" y="2287916"/>
            <a:ext cx="4862492" cy="3397541"/>
          </a:xfrm>
          <a:prstGeom prst="rect">
            <a:avLst/>
          </a:prstGeom>
        </p:spPr>
      </p:pic>
      <p:pic>
        <p:nvPicPr>
          <p:cNvPr id="8" name="그림 7">
            <a:extLst>
              <a:ext uri="{FF2B5EF4-FFF2-40B4-BE49-F238E27FC236}">
                <a16:creationId xmlns:a16="http://schemas.microsoft.com/office/drawing/2014/main" id="{214BD3B6-752F-1593-A713-500F43A2819F}"/>
              </a:ext>
            </a:extLst>
          </p:cNvPr>
          <p:cNvPicPr>
            <a:picLocks noChangeAspect="1"/>
          </p:cNvPicPr>
          <p:nvPr/>
        </p:nvPicPr>
        <p:blipFill rotWithShape="1">
          <a:blip r:embed="rId4"/>
          <a:srcRect r="48753"/>
          <a:stretch/>
        </p:blipFill>
        <p:spPr>
          <a:xfrm>
            <a:off x="311708" y="4334112"/>
            <a:ext cx="5702156" cy="523948"/>
          </a:xfrm>
          <a:prstGeom prst="rect">
            <a:avLst/>
          </a:prstGeom>
        </p:spPr>
      </p:pic>
      <p:pic>
        <p:nvPicPr>
          <p:cNvPr id="11" name="그림 10">
            <a:extLst>
              <a:ext uri="{FF2B5EF4-FFF2-40B4-BE49-F238E27FC236}">
                <a16:creationId xmlns:a16="http://schemas.microsoft.com/office/drawing/2014/main" id="{8C205F4F-7D61-31E9-DD3A-5DBB42A29F4D}"/>
              </a:ext>
            </a:extLst>
          </p:cNvPr>
          <p:cNvPicPr>
            <a:picLocks noChangeAspect="1"/>
          </p:cNvPicPr>
          <p:nvPr/>
        </p:nvPicPr>
        <p:blipFill rotWithShape="1">
          <a:blip r:embed="rId4"/>
          <a:srcRect l="51081"/>
          <a:stretch/>
        </p:blipFill>
        <p:spPr>
          <a:xfrm>
            <a:off x="262428" y="4969739"/>
            <a:ext cx="5443134" cy="523948"/>
          </a:xfrm>
          <a:prstGeom prst="rect">
            <a:avLst/>
          </a:prstGeom>
        </p:spPr>
      </p:pic>
      <p:sp>
        <p:nvSpPr>
          <p:cNvPr id="16" name="TextBox 15">
            <a:extLst>
              <a:ext uri="{FF2B5EF4-FFF2-40B4-BE49-F238E27FC236}">
                <a16:creationId xmlns:a16="http://schemas.microsoft.com/office/drawing/2014/main" id="{3C6DCF96-DB17-2528-6798-978C39B6803E}"/>
              </a:ext>
            </a:extLst>
          </p:cNvPr>
          <p:cNvSpPr txBox="1"/>
          <p:nvPr/>
        </p:nvSpPr>
        <p:spPr>
          <a:xfrm>
            <a:off x="217677" y="3988554"/>
            <a:ext cx="4622334" cy="307777"/>
          </a:xfrm>
          <a:prstGeom prst="rect">
            <a:avLst/>
          </a:prstGeom>
          <a:noFill/>
        </p:spPr>
        <p:txBody>
          <a:bodyPr wrap="square" rtlCol="0">
            <a:spAutoFit/>
          </a:bodyPr>
          <a:lstStyle/>
          <a:p>
            <a:r>
              <a:rPr lang="en-US" altLang="ko-KR" sz="1400" b="1" dirty="0"/>
              <a:t>Product routes </a:t>
            </a:r>
            <a:endParaRPr lang="ko-KR" altLang="en-US" sz="1400" b="1" dirty="0"/>
          </a:p>
        </p:txBody>
      </p:sp>
      <p:sp>
        <p:nvSpPr>
          <p:cNvPr id="18" name="TextBox 17">
            <a:extLst>
              <a:ext uri="{FF2B5EF4-FFF2-40B4-BE49-F238E27FC236}">
                <a16:creationId xmlns:a16="http://schemas.microsoft.com/office/drawing/2014/main" id="{D72E2F44-7C59-7A81-301A-91FE51C87F95}"/>
              </a:ext>
            </a:extLst>
          </p:cNvPr>
          <p:cNvSpPr txBox="1"/>
          <p:nvPr/>
        </p:nvSpPr>
        <p:spPr>
          <a:xfrm>
            <a:off x="159528" y="2620036"/>
            <a:ext cx="6107184" cy="738664"/>
          </a:xfrm>
          <a:prstGeom prst="rect">
            <a:avLst/>
          </a:prstGeom>
          <a:noFill/>
        </p:spPr>
        <p:txBody>
          <a:bodyPr wrap="square">
            <a:spAutoFit/>
          </a:bodyPr>
          <a:lstStyle/>
          <a:p>
            <a:r>
              <a:rPr lang="en-US" altLang="ko-KR" sz="1400" dirty="0"/>
              <a:t>A hybrid flow shop is an extended production system of the ordinary flow shop with reentrant flow that  consists of two or more stages in series and there exist one or more parallel machines at each stage </a:t>
            </a:r>
            <a:endParaRPr lang="ko-KR" altLang="en-US" sz="1400" dirty="0"/>
          </a:p>
        </p:txBody>
      </p:sp>
    </p:spTree>
    <p:extLst>
      <p:ext uri="{BB962C8B-B14F-4D97-AF65-F5344CB8AC3E}">
        <p14:creationId xmlns:p14="http://schemas.microsoft.com/office/powerpoint/2010/main" val="226880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Related Works</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2</a:t>
            </a:r>
            <a:endParaRPr lang="ko-KR" altLang="en-US" dirty="0"/>
          </a:p>
        </p:txBody>
      </p:sp>
      <p:sp>
        <p:nvSpPr>
          <p:cNvPr id="13" name="TextBox 12">
            <a:extLst>
              <a:ext uri="{FF2B5EF4-FFF2-40B4-BE49-F238E27FC236}">
                <a16:creationId xmlns:a16="http://schemas.microsoft.com/office/drawing/2014/main" id="{18A5846A-47B2-13D1-C586-B532DE53072C}"/>
              </a:ext>
            </a:extLst>
          </p:cNvPr>
          <p:cNvSpPr txBox="1"/>
          <p:nvPr/>
        </p:nvSpPr>
        <p:spPr>
          <a:xfrm>
            <a:off x="74719" y="2458418"/>
            <a:ext cx="11633201" cy="523220"/>
          </a:xfrm>
          <a:prstGeom prst="rect">
            <a:avLst/>
          </a:prstGeom>
          <a:noFill/>
        </p:spPr>
        <p:txBody>
          <a:bodyPr wrap="square">
            <a:spAutoFit/>
          </a:bodyPr>
          <a:lstStyle/>
          <a:p>
            <a:r>
              <a:rPr lang="en-US" altLang="ko-KR" sz="1400" b="1" dirty="0"/>
              <a:t>Scheduling algorithms for two-stage reentrant hybrid flow shops: minimizing </a:t>
            </a:r>
            <a:r>
              <a:rPr lang="en-US" altLang="ko-KR" sz="1400" b="1" dirty="0" err="1"/>
              <a:t>makespan</a:t>
            </a:r>
            <a:r>
              <a:rPr lang="en-US" altLang="ko-KR" sz="1400" b="1" dirty="0"/>
              <a:t> under the maximum allowable due-dates, 2009, Chou et al </a:t>
            </a:r>
            <a:endParaRPr lang="ko-KR" altLang="en-US" sz="1400" b="1" dirty="0"/>
          </a:p>
        </p:txBody>
      </p:sp>
      <p:sp>
        <p:nvSpPr>
          <p:cNvPr id="15" name="TextBox 14">
            <a:extLst>
              <a:ext uri="{FF2B5EF4-FFF2-40B4-BE49-F238E27FC236}">
                <a16:creationId xmlns:a16="http://schemas.microsoft.com/office/drawing/2014/main" id="{6D792EE2-AC57-6092-C282-B99E8153DF17}"/>
              </a:ext>
            </a:extLst>
          </p:cNvPr>
          <p:cNvSpPr txBox="1"/>
          <p:nvPr/>
        </p:nvSpPr>
        <p:spPr>
          <a:xfrm>
            <a:off x="72317" y="3208897"/>
            <a:ext cx="10821141" cy="523220"/>
          </a:xfrm>
          <a:prstGeom prst="rect">
            <a:avLst/>
          </a:prstGeom>
          <a:noFill/>
        </p:spPr>
        <p:txBody>
          <a:bodyPr wrap="square" rtlCol="0">
            <a:spAutoFit/>
          </a:bodyPr>
          <a:lstStyle/>
          <a:p>
            <a:r>
              <a:rPr lang="en-US" altLang="ko-KR" sz="1400" dirty="0"/>
              <a:t>Choi considered the two stage reentrant hybrid flow shop scheduling problem for the objective of minimize </a:t>
            </a:r>
            <a:r>
              <a:rPr lang="en-US" altLang="ko-KR" sz="1400" dirty="0" err="1"/>
              <a:t>makespan</a:t>
            </a:r>
            <a:r>
              <a:rPr lang="en-US" altLang="ko-KR" sz="1400" dirty="0"/>
              <a:t> while meeting the maximum allowable due dates and suggested several heuristic algorithms. </a:t>
            </a:r>
          </a:p>
        </p:txBody>
      </p:sp>
      <p:sp>
        <p:nvSpPr>
          <p:cNvPr id="19" name="TextBox 18">
            <a:extLst>
              <a:ext uri="{FF2B5EF4-FFF2-40B4-BE49-F238E27FC236}">
                <a16:creationId xmlns:a16="http://schemas.microsoft.com/office/drawing/2014/main" id="{57248564-4F56-2B7F-C1CF-EDE0A801F079}"/>
              </a:ext>
            </a:extLst>
          </p:cNvPr>
          <p:cNvSpPr txBox="1"/>
          <p:nvPr/>
        </p:nvSpPr>
        <p:spPr>
          <a:xfrm>
            <a:off x="89097" y="4697999"/>
            <a:ext cx="10821141" cy="523220"/>
          </a:xfrm>
          <a:prstGeom prst="rect">
            <a:avLst/>
          </a:prstGeom>
          <a:noFill/>
        </p:spPr>
        <p:txBody>
          <a:bodyPr wrap="square" rtlCol="0">
            <a:spAutoFit/>
          </a:bodyPr>
          <a:lstStyle/>
          <a:p>
            <a:r>
              <a:rPr lang="en-US" altLang="ko-KR" sz="1400" dirty="0"/>
              <a:t>Hung and Chen developed a simulation-based dispatching rule to reduce a cycle time. The method includes parent and child simulations to predict the waiting times and flow times that lots will encounter in the future. </a:t>
            </a:r>
          </a:p>
        </p:txBody>
      </p:sp>
      <p:sp>
        <p:nvSpPr>
          <p:cNvPr id="20" name="TextBox 19">
            <a:extLst>
              <a:ext uri="{FF2B5EF4-FFF2-40B4-BE49-F238E27FC236}">
                <a16:creationId xmlns:a16="http://schemas.microsoft.com/office/drawing/2014/main" id="{322297C8-A5E9-B39B-AB49-79D48411ECE1}"/>
              </a:ext>
            </a:extLst>
          </p:cNvPr>
          <p:cNvSpPr txBox="1"/>
          <p:nvPr/>
        </p:nvSpPr>
        <p:spPr>
          <a:xfrm>
            <a:off x="89100" y="4140782"/>
            <a:ext cx="11402095" cy="307777"/>
          </a:xfrm>
          <a:prstGeom prst="rect">
            <a:avLst/>
          </a:prstGeom>
          <a:noFill/>
        </p:spPr>
        <p:txBody>
          <a:bodyPr wrap="square">
            <a:spAutoFit/>
          </a:bodyPr>
          <a:lstStyle/>
          <a:p>
            <a:r>
              <a:rPr lang="en-US" altLang="ko-KR" sz="1400" b="1" dirty="0"/>
              <a:t>A simulation study of dispatch rules for reducing flow times in semiconductor wafer fabrication , 1998, Hung et al. </a:t>
            </a:r>
            <a:endParaRPr lang="ko-KR" altLang="en-US" sz="1400" b="1" dirty="0"/>
          </a:p>
        </p:txBody>
      </p:sp>
      <p:sp>
        <p:nvSpPr>
          <p:cNvPr id="5" name="TextBox 4">
            <a:extLst>
              <a:ext uri="{FF2B5EF4-FFF2-40B4-BE49-F238E27FC236}">
                <a16:creationId xmlns:a16="http://schemas.microsoft.com/office/drawing/2014/main" id="{63E39008-0FDA-2EAE-1FF1-4F81B759D0E3}"/>
              </a:ext>
            </a:extLst>
          </p:cNvPr>
          <p:cNvSpPr txBox="1"/>
          <p:nvPr/>
        </p:nvSpPr>
        <p:spPr>
          <a:xfrm>
            <a:off x="72321" y="1047745"/>
            <a:ext cx="11633201" cy="523220"/>
          </a:xfrm>
          <a:prstGeom prst="rect">
            <a:avLst/>
          </a:prstGeom>
          <a:noFill/>
        </p:spPr>
        <p:txBody>
          <a:bodyPr wrap="square">
            <a:spAutoFit/>
          </a:bodyPr>
          <a:lstStyle/>
          <a:p>
            <a:r>
              <a:rPr lang="en-US" altLang="ko-KR" sz="1400" b="1" dirty="0"/>
              <a:t>Selection of dispatching rules on multiple dispatching decision points in real-time scheduling of a semiconductor wafer fabrication system, 2003, Min et al </a:t>
            </a:r>
            <a:endParaRPr lang="ko-KR" altLang="en-US" sz="1400" b="1" dirty="0"/>
          </a:p>
        </p:txBody>
      </p:sp>
      <p:sp>
        <p:nvSpPr>
          <p:cNvPr id="6" name="TextBox 5">
            <a:extLst>
              <a:ext uri="{FF2B5EF4-FFF2-40B4-BE49-F238E27FC236}">
                <a16:creationId xmlns:a16="http://schemas.microsoft.com/office/drawing/2014/main" id="{6445E3C0-0793-12FC-79EA-24E477C6459E}"/>
              </a:ext>
            </a:extLst>
          </p:cNvPr>
          <p:cNvSpPr txBox="1"/>
          <p:nvPr/>
        </p:nvSpPr>
        <p:spPr>
          <a:xfrm>
            <a:off x="72318" y="1661772"/>
            <a:ext cx="10821141" cy="307777"/>
          </a:xfrm>
          <a:prstGeom prst="rect">
            <a:avLst/>
          </a:prstGeom>
          <a:noFill/>
        </p:spPr>
        <p:txBody>
          <a:bodyPr wrap="square" rtlCol="0">
            <a:spAutoFit/>
          </a:bodyPr>
          <a:lstStyle/>
          <a:p>
            <a:r>
              <a:rPr lang="en-US" altLang="ko-KR" sz="1400" dirty="0"/>
              <a:t>Min proposed a new rules to improve system performances by combining machine and vehicle dispatching policies </a:t>
            </a:r>
          </a:p>
        </p:txBody>
      </p:sp>
    </p:spTree>
    <p:extLst>
      <p:ext uri="{BB962C8B-B14F-4D97-AF65-F5344CB8AC3E}">
        <p14:creationId xmlns:p14="http://schemas.microsoft.com/office/powerpoint/2010/main" val="169210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Problem statement </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3</a:t>
            </a:r>
            <a:endParaRPr lang="ko-KR" altLang="en-US" dirty="0"/>
          </a:p>
        </p:txBody>
      </p:sp>
      <p:pic>
        <p:nvPicPr>
          <p:cNvPr id="5" name="그림 4">
            <a:extLst>
              <a:ext uri="{FF2B5EF4-FFF2-40B4-BE49-F238E27FC236}">
                <a16:creationId xmlns:a16="http://schemas.microsoft.com/office/drawing/2014/main" id="{CA2F8505-7890-3DD6-6C0A-E68F3C50B6E5}"/>
              </a:ext>
            </a:extLst>
          </p:cNvPr>
          <p:cNvPicPr>
            <a:picLocks noChangeAspect="1"/>
          </p:cNvPicPr>
          <p:nvPr/>
        </p:nvPicPr>
        <p:blipFill rotWithShape="1">
          <a:blip r:embed="rId3"/>
          <a:srcRect b="7503"/>
          <a:stretch/>
        </p:blipFill>
        <p:spPr>
          <a:xfrm>
            <a:off x="26867" y="1903261"/>
            <a:ext cx="4467789" cy="3821085"/>
          </a:xfrm>
          <a:prstGeom prst="rect">
            <a:avLst/>
          </a:prstGeom>
        </p:spPr>
      </p:pic>
      <p:pic>
        <p:nvPicPr>
          <p:cNvPr id="8" name="그림 7">
            <a:extLst>
              <a:ext uri="{FF2B5EF4-FFF2-40B4-BE49-F238E27FC236}">
                <a16:creationId xmlns:a16="http://schemas.microsoft.com/office/drawing/2014/main" id="{996DC6A9-29CE-D195-86AE-DBF6098F46C6}"/>
              </a:ext>
            </a:extLst>
          </p:cNvPr>
          <p:cNvPicPr>
            <a:picLocks noChangeAspect="1"/>
          </p:cNvPicPr>
          <p:nvPr/>
        </p:nvPicPr>
        <p:blipFill>
          <a:blip r:embed="rId4"/>
          <a:stretch>
            <a:fillRect/>
          </a:stretch>
        </p:blipFill>
        <p:spPr>
          <a:xfrm>
            <a:off x="5181594" y="1695926"/>
            <a:ext cx="5978276" cy="2067213"/>
          </a:xfrm>
          <a:prstGeom prst="rect">
            <a:avLst/>
          </a:prstGeom>
        </p:spPr>
      </p:pic>
      <p:sp>
        <p:nvSpPr>
          <p:cNvPr id="10" name="TextBox 9">
            <a:extLst>
              <a:ext uri="{FF2B5EF4-FFF2-40B4-BE49-F238E27FC236}">
                <a16:creationId xmlns:a16="http://schemas.microsoft.com/office/drawing/2014/main" id="{28114004-B42D-C165-4151-BE6F7A9DE4B1}"/>
              </a:ext>
            </a:extLst>
          </p:cNvPr>
          <p:cNvSpPr txBox="1"/>
          <p:nvPr/>
        </p:nvSpPr>
        <p:spPr>
          <a:xfrm>
            <a:off x="5771235" y="2037864"/>
            <a:ext cx="151002" cy="239927"/>
          </a:xfrm>
          <a:prstGeom prst="rect">
            <a:avLst/>
          </a:prstGeom>
          <a:noFill/>
          <a:ln>
            <a:solidFill>
              <a:srgbClr val="FF0000"/>
            </a:solidFill>
          </a:ln>
        </p:spPr>
        <p:txBody>
          <a:bodyPr wrap="square" rtlCol="0">
            <a:spAutoFit/>
          </a:bodyPr>
          <a:lstStyle/>
          <a:p>
            <a:endParaRPr lang="ko-KR" altLang="en-US" dirty="0"/>
          </a:p>
        </p:txBody>
      </p:sp>
      <p:sp>
        <p:nvSpPr>
          <p:cNvPr id="12" name="TextBox 11">
            <a:extLst>
              <a:ext uri="{FF2B5EF4-FFF2-40B4-BE49-F238E27FC236}">
                <a16:creationId xmlns:a16="http://schemas.microsoft.com/office/drawing/2014/main" id="{8D2911B3-B4BA-939A-E709-78EF5BE4BCC8}"/>
              </a:ext>
            </a:extLst>
          </p:cNvPr>
          <p:cNvSpPr txBox="1"/>
          <p:nvPr/>
        </p:nvSpPr>
        <p:spPr>
          <a:xfrm>
            <a:off x="10418597" y="2298615"/>
            <a:ext cx="151002" cy="239927"/>
          </a:xfrm>
          <a:prstGeom prst="rect">
            <a:avLst/>
          </a:prstGeom>
          <a:noFill/>
          <a:ln>
            <a:solidFill>
              <a:srgbClr val="FF0000"/>
            </a:solidFill>
          </a:ln>
        </p:spPr>
        <p:txBody>
          <a:bodyPr wrap="square" rtlCol="0">
            <a:spAutoFit/>
          </a:bodyPr>
          <a:lstStyle/>
          <a:p>
            <a:endParaRPr lang="ko-KR" altLang="en-US" dirty="0"/>
          </a:p>
        </p:txBody>
      </p:sp>
      <p:sp>
        <p:nvSpPr>
          <p:cNvPr id="13" name="TextBox 12">
            <a:extLst>
              <a:ext uri="{FF2B5EF4-FFF2-40B4-BE49-F238E27FC236}">
                <a16:creationId xmlns:a16="http://schemas.microsoft.com/office/drawing/2014/main" id="{0ED90D84-6D83-960B-C43B-D6428BF9B402}"/>
              </a:ext>
            </a:extLst>
          </p:cNvPr>
          <p:cNvSpPr txBox="1"/>
          <p:nvPr/>
        </p:nvSpPr>
        <p:spPr>
          <a:xfrm>
            <a:off x="9828327" y="2298616"/>
            <a:ext cx="151002" cy="239927"/>
          </a:xfrm>
          <a:prstGeom prst="rect">
            <a:avLst/>
          </a:prstGeom>
          <a:noFill/>
          <a:ln>
            <a:solidFill>
              <a:srgbClr val="FF0000"/>
            </a:solidFill>
          </a:ln>
        </p:spPr>
        <p:txBody>
          <a:bodyPr wrap="square" rtlCol="0">
            <a:spAutoFit/>
          </a:bodyPr>
          <a:lstStyle/>
          <a:p>
            <a:endParaRPr lang="ko-KR" altLang="en-US" dirty="0"/>
          </a:p>
        </p:txBody>
      </p:sp>
      <p:sp>
        <p:nvSpPr>
          <p:cNvPr id="14" name="TextBox 13">
            <a:extLst>
              <a:ext uri="{FF2B5EF4-FFF2-40B4-BE49-F238E27FC236}">
                <a16:creationId xmlns:a16="http://schemas.microsoft.com/office/drawing/2014/main" id="{ABA39778-BB2E-92D1-BE12-8C92A7A3B6BA}"/>
              </a:ext>
            </a:extLst>
          </p:cNvPr>
          <p:cNvSpPr txBox="1"/>
          <p:nvPr/>
        </p:nvSpPr>
        <p:spPr>
          <a:xfrm>
            <a:off x="9010836" y="2298616"/>
            <a:ext cx="151002" cy="239927"/>
          </a:xfrm>
          <a:prstGeom prst="rect">
            <a:avLst/>
          </a:prstGeom>
          <a:noFill/>
          <a:ln>
            <a:solidFill>
              <a:srgbClr val="FF0000"/>
            </a:solidFill>
          </a:ln>
        </p:spPr>
        <p:txBody>
          <a:bodyPr wrap="square" rtlCol="0">
            <a:spAutoFit/>
          </a:bodyPr>
          <a:lstStyle/>
          <a:p>
            <a:endParaRPr lang="ko-KR" altLang="en-US" dirty="0"/>
          </a:p>
        </p:txBody>
      </p:sp>
      <p:sp>
        <p:nvSpPr>
          <p:cNvPr id="15" name="TextBox 14">
            <a:extLst>
              <a:ext uri="{FF2B5EF4-FFF2-40B4-BE49-F238E27FC236}">
                <a16:creationId xmlns:a16="http://schemas.microsoft.com/office/drawing/2014/main" id="{F4245374-B961-0706-653B-250AB158634A}"/>
              </a:ext>
            </a:extLst>
          </p:cNvPr>
          <p:cNvSpPr txBox="1"/>
          <p:nvPr/>
        </p:nvSpPr>
        <p:spPr>
          <a:xfrm>
            <a:off x="7099107" y="2265753"/>
            <a:ext cx="215701" cy="305654"/>
          </a:xfrm>
          <a:prstGeom prst="rect">
            <a:avLst/>
          </a:prstGeom>
          <a:noFill/>
          <a:ln>
            <a:solidFill>
              <a:srgbClr val="FF0000"/>
            </a:solidFill>
          </a:ln>
        </p:spPr>
        <p:txBody>
          <a:bodyPr wrap="square" rtlCol="0">
            <a:spAutoFit/>
          </a:bodyPr>
          <a:lstStyle/>
          <a:p>
            <a:endParaRPr lang="ko-KR" altLang="en-US" dirty="0"/>
          </a:p>
        </p:txBody>
      </p:sp>
      <p:sp>
        <p:nvSpPr>
          <p:cNvPr id="16" name="TextBox 15">
            <a:extLst>
              <a:ext uri="{FF2B5EF4-FFF2-40B4-BE49-F238E27FC236}">
                <a16:creationId xmlns:a16="http://schemas.microsoft.com/office/drawing/2014/main" id="{A5C729CA-84DF-F170-FB7E-76815D3B525F}"/>
              </a:ext>
            </a:extLst>
          </p:cNvPr>
          <p:cNvSpPr txBox="1"/>
          <p:nvPr/>
        </p:nvSpPr>
        <p:spPr>
          <a:xfrm>
            <a:off x="5620232" y="2792313"/>
            <a:ext cx="209725" cy="239927"/>
          </a:xfrm>
          <a:prstGeom prst="rect">
            <a:avLst/>
          </a:prstGeom>
          <a:noFill/>
          <a:ln>
            <a:solidFill>
              <a:srgbClr val="FF0000"/>
            </a:solidFill>
          </a:ln>
        </p:spPr>
        <p:txBody>
          <a:bodyPr wrap="square" rtlCol="0">
            <a:spAutoFit/>
          </a:bodyPr>
          <a:lstStyle/>
          <a:p>
            <a:endParaRPr lang="ko-KR" altLang="en-US" dirty="0"/>
          </a:p>
        </p:txBody>
      </p:sp>
      <p:sp>
        <p:nvSpPr>
          <p:cNvPr id="17" name="TextBox 16">
            <a:extLst>
              <a:ext uri="{FF2B5EF4-FFF2-40B4-BE49-F238E27FC236}">
                <a16:creationId xmlns:a16="http://schemas.microsoft.com/office/drawing/2014/main" id="{394200DE-39CC-651F-2B76-9F37DD226A0F}"/>
              </a:ext>
            </a:extLst>
          </p:cNvPr>
          <p:cNvSpPr txBox="1"/>
          <p:nvPr/>
        </p:nvSpPr>
        <p:spPr>
          <a:xfrm>
            <a:off x="9752826" y="2037863"/>
            <a:ext cx="151002" cy="239927"/>
          </a:xfrm>
          <a:prstGeom prst="rect">
            <a:avLst/>
          </a:prstGeom>
          <a:noFill/>
          <a:ln>
            <a:solidFill>
              <a:srgbClr val="FF0000"/>
            </a:solidFill>
          </a:ln>
        </p:spPr>
        <p:txBody>
          <a:bodyPr wrap="square" rtlCol="0">
            <a:spAutoFit/>
          </a:bodyPr>
          <a:lstStyle/>
          <a:p>
            <a:endParaRPr lang="ko-KR" altLang="en-US" dirty="0"/>
          </a:p>
        </p:txBody>
      </p:sp>
      <p:sp>
        <p:nvSpPr>
          <p:cNvPr id="22" name="TextBox 21">
            <a:extLst>
              <a:ext uri="{FF2B5EF4-FFF2-40B4-BE49-F238E27FC236}">
                <a16:creationId xmlns:a16="http://schemas.microsoft.com/office/drawing/2014/main" id="{A4E9F9AA-6621-95FF-403A-69DED6125BAE}"/>
              </a:ext>
            </a:extLst>
          </p:cNvPr>
          <p:cNvSpPr txBox="1"/>
          <p:nvPr/>
        </p:nvSpPr>
        <p:spPr>
          <a:xfrm>
            <a:off x="6193094" y="3036981"/>
            <a:ext cx="151002" cy="239927"/>
          </a:xfrm>
          <a:prstGeom prst="rect">
            <a:avLst/>
          </a:prstGeom>
          <a:noFill/>
          <a:ln>
            <a:solidFill>
              <a:srgbClr val="FF0000"/>
            </a:solidFill>
          </a:ln>
        </p:spPr>
        <p:txBody>
          <a:bodyPr wrap="square" rtlCol="0">
            <a:spAutoFit/>
          </a:bodyPr>
          <a:lstStyle/>
          <a:p>
            <a:endParaRPr lang="ko-KR" altLang="en-US" dirty="0"/>
          </a:p>
        </p:txBody>
      </p:sp>
      <p:sp>
        <p:nvSpPr>
          <p:cNvPr id="23" name="TextBox 22">
            <a:extLst>
              <a:ext uri="{FF2B5EF4-FFF2-40B4-BE49-F238E27FC236}">
                <a16:creationId xmlns:a16="http://schemas.microsoft.com/office/drawing/2014/main" id="{81DF4992-4BBA-9877-BF34-E251DBC7FFE7}"/>
              </a:ext>
            </a:extLst>
          </p:cNvPr>
          <p:cNvSpPr txBox="1"/>
          <p:nvPr/>
        </p:nvSpPr>
        <p:spPr>
          <a:xfrm>
            <a:off x="10494816" y="2060911"/>
            <a:ext cx="151002" cy="239927"/>
          </a:xfrm>
          <a:prstGeom prst="rect">
            <a:avLst/>
          </a:prstGeom>
          <a:noFill/>
          <a:ln>
            <a:solidFill>
              <a:srgbClr val="FF0000"/>
            </a:solidFill>
          </a:ln>
        </p:spPr>
        <p:txBody>
          <a:bodyPr wrap="square" rtlCol="0">
            <a:spAutoFit/>
          </a:bodyPr>
          <a:lstStyle/>
          <a:p>
            <a:endParaRPr lang="ko-KR" altLang="en-US" dirty="0"/>
          </a:p>
        </p:txBody>
      </p:sp>
      <p:sp>
        <p:nvSpPr>
          <p:cNvPr id="24" name="TextBox 23">
            <a:extLst>
              <a:ext uri="{FF2B5EF4-FFF2-40B4-BE49-F238E27FC236}">
                <a16:creationId xmlns:a16="http://schemas.microsoft.com/office/drawing/2014/main" id="{3E949223-3409-EBE2-1EDB-D67DA799C916}"/>
              </a:ext>
            </a:extLst>
          </p:cNvPr>
          <p:cNvSpPr txBox="1"/>
          <p:nvPr/>
        </p:nvSpPr>
        <p:spPr>
          <a:xfrm>
            <a:off x="5400335" y="1626664"/>
            <a:ext cx="2608976" cy="307777"/>
          </a:xfrm>
          <a:prstGeom prst="rect">
            <a:avLst/>
          </a:prstGeom>
          <a:noFill/>
        </p:spPr>
        <p:txBody>
          <a:bodyPr wrap="square" rtlCol="0">
            <a:spAutoFit/>
          </a:bodyPr>
          <a:lstStyle/>
          <a:p>
            <a:r>
              <a:rPr lang="en-US" altLang="ko-KR" sz="1400" dirty="0"/>
              <a:t>Process flow</a:t>
            </a:r>
            <a:endParaRPr lang="ko-KR" altLang="en-US" sz="1400" dirty="0"/>
          </a:p>
        </p:txBody>
      </p:sp>
      <p:sp>
        <p:nvSpPr>
          <p:cNvPr id="25" name="TextBox 24">
            <a:extLst>
              <a:ext uri="{FF2B5EF4-FFF2-40B4-BE49-F238E27FC236}">
                <a16:creationId xmlns:a16="http://schemas.microsoft.com/office/drawing/2014/main" id="{DF5A62C5-4A34-4C95-2548-37F6F76E36F8}"/>
              </a:ext>
            </a:extLst>
          </p:cNvPr>
          <p:cNvSpPr txBox="1"/>
          <p:nvPr/>
        </p:nvSpPr>
        <p:spPr>
          <a:xfrm>
            <a:off x="6383347" y="3675702"/>
            <a:ext cx="5176399" cy="307777"/>
          </a:xfrm>
          <a:prstGeom prst="rect">
            <a:avLst/>
          </a:prstGeom>
          <a:noFill/>
        </p:spPr>
        <p:txBody>
          <a:bodyPr wrap="square" rtlCol="0">
            <a:spAutoFit/>
          </a:bodyPr>
          <a:lstStyle/>
          <a:p>
            <a:r>
              <a:rPr lang="en-US" altLang="ko-KR" sz="1400" dirty="0"/>
              <a:t>There are several re-entrant product flow</a:t>
            </a:r>
            <a:endParaRPr lang="ko-KR" altLang="en-US" sz="1400" dirty="0"/>
          </a:p>
        </p:txBody>
      </p:sp>
      <p:sp>
        <p:nvSpPr>
          <p:cNvPr id="26" name="TextBox 25">
            <a:extLst>
              <a:ext uri="{FF2B5EF4-FFF2-40B4-BE49-F238E27FC236}">
                <a16:creationId xmlns:a16="http://schemas.microsoft.com/office/drawing/2014/main" id="{0057DE2C-1810-D906-87F7-D079C5F2CAD0}"/>
              </a:ext>
            </a:extLst>
          </p:cNvPr>
          <p:cNvSpPr txBox="1"/>
          <p:nvPr/>
        </p:nvSpPr>
        <p:spPr>
          <a:xfrm>
            <a:off x="62593" y="5733932"/>
            <a:ext cx="4756558" cy="738664"/>
          </a:xfrm>
          <a:prstGeom prst="rect">
            <a:avLst/>
          </a:prstGeom>
          <a:noFill/>
        </p:spPr>
        <p:txBody>
          <a:bodyPr wrap="square" rtlCol="0">
            <a:spAutoFit/>
          </a:bodyPr>
          <a:lstStyle/>
          <a:p>
            <a:r>
              <a:rPr lang="en-US" altLang="ko-KR" sz="1400" dirty="0"/>
              <a:t>MPT = Mean Processing Time</a:t>
            </a:r>
          </a:p>
          <a:p>
            <a:r>
              <a:rPr lang="en-US" altLang="ko-KR" sz="1400" dirty="0"/>
              <a:t>MTBR = Mean Time Between Failures </a:t>
            </a:r>
          </a:p>
          <a:p>
            <a:r>
              <a:rPr lang="en-US" altLang="ko-KR" sz="1400" dirty="0"/>
              <a:t>MTTR = Mean Time To Repair</a:t>
            </a:r>
            <a:endParaRPr lang="ko-KR" altLang="en-US" sz="1400" dirty="0"/>
          </a:p>
        </p:txBody>
      </p:sp>
      <p:sp>
        <p:nvSpPr>
          <p:cNvPr id="28" name="화살표: 오른쪽 27">
            <a:extLst>
              <a:ext uri="{FF2B5EF4-FFF2-40B4-BE49-F238E27FC236}">
                <a16:creationId xmlns:a16="http://schemas.microsoft.com/office/drawing/2014/main" id="{BDA09C51-1B6E-D116-EA8C-46AADDED3709}"/>
              </a:ext>
            </a:extLst>
          </p:cNvPr>
          <p:cNvSpPr/>
          <p:nvPr/>
        </p:nvSpPr>
        <p:spPr>
          <a:xfrm>
            <a:off x="4636473" y="2488543"/>
            <a:ext cx="666437" cy="303770"/>
          </a:xfrm>
          <a:prstGeom prst="rightArrow">
            <a:avLst/>
          </a:prstGeom>
          <a:solidFill>
            <a:schemeClr val="accent1"/>
          </a:solidFill>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29" name="TextBox 28">
            <a:extLst>
              <a:ext uri="{FF2B5EF4-FFF2-40B4-BE49-F238E27FC236}">
                <a16:creationId xmlns:a16="http://schemas.microsoft.com/office/drawing/2014/main" id="{AEA83873-0A62-D94D-F882-9A05326EF380}"/>
              </a:ext>
            </a:extLst>
          </p:cNvPr>
          <p:cNvSpPr txBox="1"/>
          <p:nvPr/>
        </p:nvSpPr>
        <p:spPr>
          <a:xfrm>
            <a:off x="3531765" y="2180874"/>
            <a:ext cx="472959" cy="3473306"/>
          </a:xfrm>
          <a:prstGeom prst="rect">
            <a:avLst/>
          </a:prstGeom>
          <a:noFill/>
          <a:ln>
            <a:solidFill>
              <a:srgbClr val="FF0000"/>
            </a:solidFill>
          </a:ln>
        </p:spPr>
        <p:txBody>
          <a:bodyPr vert="eaVert" wrap="square" rtlCol="0">
            <a:spAutoFit/>
          </a:bodyPr>
          <a:lstStyle/>
          <a:p>
            <a:endParaRPr lang="ko-KR" altLang="en-US" dirty="0"/>
          </a:p>
        </p:txBody>
      </p:sp>
      <p:cxnSp>
        <p:nvCxnSpPr>
          <p:cNvPr id="31" name="연결선: 꺾임 30">
            <a:extLst>
              <a:ext uri="{FF2B5EF4-FFF2-40B4-BE49-F238E27FC236}">
                <a16:creationId xmlns:a16="http://schemas.microsoft.com/office/drawing/2014/main" id="{FD99563E-08EF-1223-0449-D53E97C94605}"/>
              </a:ext>
            </a:extLst>
          </p:cNvPr>
          <p:cNvCxnSpPr>
            <a:stCxn id="29" idx="2"/>
          </p:cNvCxnSpPr>
          <p:nvPr/>
        </p:nvCxnSpPr>
        <p:spPr>
          <a:xfrm rot="5400000" flipH="1" flipV="1">
            <a:off x="4467735" y="4501683"/>
            <a:ext cx="453006" cy="1851987"/>
          </a:xfrm>
          <a:prstGeom prst="bentConnector4">
            <a:avLst>
              <a:gd name="adj1" fmla="val -50463"/>
              <a:gd name="adj2" fmla="val 56384"/>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A566277-EDAC-F2E5-8419-8057BF63E9A7}"/>
              </a:ext>
            </a:extLst>
          </p:cNvPr>
          <p:cNvSpPr txBox="1"/>
          <p:nvPr/>
        </p:nvSpPr>
        <p:spPr>
          <a:xfrm>
            <a:off x="5620232" y="4990417"/>
            <a:ext cx="5688128" cy="523220"/>
          </a:xfrm>
          <a:prstGeom prst="rect">
            <a:avLst/>
          </a:prstGeom>
          <a:noFill/>
        </p:spPr>
        <p:txBody>
          <a:bodyPr wrap="square" rtlCol="0">
            <a:spAutoFit/>
          </a:bodyPr>
          <a:lstStyle/>
          <a:p>
            <a:r>
              <a:rPr lang="en-US" altLang="ko-KR" sz="1400" dirty="0"/>
              <a:t>Most machines become failures means that FAB’s uncertainty is high</a:t>
            </a:r>
            <a:endParaRPr lang="ko-KR" altLang="en-US" sz="1400" dirty="0"/>
          </a:p>
        </p:txBody>
      </p:sp>
      <p:sp>
        <p:nvSpPr>
          <p:cNvPr id="3" name="TextBox 2">
            <a:extLst>
              <a:ext uri="{FF2B5EF4-FFF2-40B4-BE49-F238E27FC236}">
                <a16:creationId xmlns:a16="http://schemas.microsoft.com/office/drawing/2014/main" id="{AA4AD742-4744-CA52-4630-E72372FF4832}"/>
              </a:ext>
            </a:extLst>
          </p:cNvPr>
          <p:cNvSpPr txBox="1"/>
          <p:nvPr/>
        </p:nvSpPr>
        <p:spPr>
          <a:xfrm>
            <a:off x="2948" y="1025348"/>
            <a:ext cx="11633201" cy="523220"/>
          </a:xfrm>
          <a:prstGeom prst="rect">
            <a:avLst/>
          </a:prstGeom>
          <a:noFill/>
        </p:spPr>
        <p:txBody>
          <a:bodyPr wrap="square">
            <a:spAutoFit/>
          </a:bodyPr>
          <a:lstStyle/>
          <a:p>
            <a:r>
              <a:rPr lang="ko-KR" altLang="en-US" sz="1400" b="1" dirty="0"/>
              <a:t>***</a:t>
            </a:r>
            <a:r>
              <a:rPr lang="en-US" altLang="ko-KR" sz="1400" b="1" dirty="0"/>
              <a:t> Scheduling of re-entrant system is a complicated and difficult task because of re-entrant product flow, high uncertainties in operations and rapidly changing products and technologies </a:t>
            </a:r>
            <a:endParaRPr lang="ko-KR" altLang="en-US" sz="1400" b="1" dirty="0"/>
          </a:p>
        </p:txBody>
      </p:sp>
    </p:spTree>
    <p:extLst>
      <p:ext uri="{BB962C8B-B14F-4D97-AF65-F5344CB8AC3E}">
        <p14:creationId xmlns:p14="http://schemas.microsoft.com/office/powerpoint/2010/main" val="31059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Key idea  </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4</a:t>
            </a:r>
            <a:endParaRPr lang="ko-KR" altLang="en-US" dirty="0"/>
          </a:p>
        </p:txBody>
      </p:sp>
      <mc:AlternateContent xmlns:mc="http://schemas.openxmlformats.org/markup-compatibility/2006" xmlns:p14="http://schemas.microsoft.com/office/powerpoint/2010/main">
        <mc:Choice Requires="p14">
          <p:contentPart p14:bwMode="auto" r:id="rId3">
            <p14:nvContentPartPr>
              <p14:cNvPr id="38" name="잉크 37">
                <a:extLst>
                  <a:ext uri="{FF2B5EF4-FFF2-40B4-BE49-F238E27FC236}">
                    <a16:creationId xmlns:a16="http://schemas.microsoft.com/office/drawing/2014/main" id="{B8C7CE41-A98B-7254-EFAF-AC5E938C2BD4}"/>
                  </a:ext>
                </a:extLst>
              </p14:cNvPr>
              <p14:cNvContentPartPr/>
              <p14:nvPr/>
            </p14:nvContentPartPr>
            <p14:xfrm>
              <a:off x="-1690665" y="618545"/>
              <a:ext cx="360" cy="360"/>
            </p14:xfrm>
          </p:contentPart>
        </mc:Choice>
        <mc:Fallback xmlns="">
          <p:pic>
            <p:nvPicPr>
              <p:cNvPr id="38" name="잉크 37">
                <a:extLst>
                  <a:ext uri="{FF2B5EF4-FFF2-40B4-BE49-F238E27FC236}">
                    <a16:creationId xmlns:a16="http://schemas.microsoft.com/office/drawing/2014/main" id="{B8C7CE41-A98B-7254-EFAF-AC5E938C2BD4}"/>
                  </a:ext>
                </a:extLst>
              </p:cNvPr>
              <p:cNvPicPr/>
              <p:nvPr/>
            </p:nvPicPr>
            <p:blipFill>
              <a:blip r:embed="rId26"/>
              <a:stretch>
                <a:fillRect/>
              </a:stretch>
            </p:blipFill>
            <p:spPr>
              <a:xfrm>
                <a:off x="-1699305" y="609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잉크 38">
                <a:extLst>
                  <a:ext uri="{FF2B5EF4-FFF2-40B4-BE49-F238E27FC236}">
                    <a16:creationId xmlns:a16="http://schemas.microsoft.com/office/drawing/2014/main" id="{4DF2D05B-74F6-B806-7237-58E8EF97E408}"/>
                  </a:ext>
                </a:extLst>
              </p14:cNvPr>
              <p14:cNvContentPartPr/>
              <p14:nvPr/>
            </p14:nvContentPartPr>
            <p14:xfrm>
              <a:off x="-1690665" y="618545"/>
              <a:ext cx="360" cy="360"/>
            </p14:xfrm>
          </p:contentPart>
        </mc:Choice>
        <mc:Fallback xmlns="">
          <p:pic>
            <p:nvPicPr>
              <p:cNvPr id="39" name="잉크 38">
                <a:extLst>
                  <a:ext uri="{FF2B5EF4-FFF2-40B4-BE49-F238E27FC236}">
                    <a16:creationId xmlns:a16="http://schemas.microsoft.com/office/drawing/2014/main" id="{4DF2D05B-74F6-B806-7237-58E8EF97E408}"/>
                  </a:ext>
                </a:extLst>
              </p:cNvPr>
              <p:cNvPicPr/>
              <p:nvPr/>
            </p:nvPicPr>
            <p:blipFill>
              <a:blip r:embed="rId26"/>
              <a:stretch>
                <a:fillRect/>
              </a:stretch>
            </p:blipFill>
            <p:spPr>
              <a:xfrm>
                <a:off x="-1699305" y="609905"/>
                <a:ext cx="18000" cy="18000"/>
              </a:xfrm>
              <a:prstGeom prst="rect">
                <a:avLst/>
              </a:prstGeom>
            </p:spPr>
          </p:pic>
        </mc:Fallback>
      </mc:AlternateContent>
      <p:sp>
        <p:nvSpPr>
          <p:cNvPr id="18" name="TextBox 17">
            <a:extLst>
              <a:ext uri="{FF2B5EF4-FFF2-40B4-BE49-F238E27FC236}">
                <a16:creationId xmlns:a16="http://schemas.microsoft.com/office/drawing/2014/main" id="{FF4268FA-D243-A622-567D-497C565DEA46}"/>
              </a:ext>
            </a:extLst>
          </p:cNvPr>
          <p:cNvSpPr txBox="1"/>
          <p:nvPr/>
        </p:nvSpPr>
        <p:spPr>
          <a:xfrm>
            <a:off x="118501" y="998928"/>
            <a:ext cx="11402096" cy="307777"/>
          </a:xfrm>
          <a:prstGeom prst="rect">
            <a:avLst/>
          </a:prstGeom>
          <a:noFill/>
        </p:spPr>
        <p:txBody>
          <a:bodyPr wrap="square" rtlCol="0">
            <a:spAutoFit/>
          </a:bodyPr>
          <a:lstStyle/>
          <a:p>
            <a:r>
              <a:rPr lang="ko-KR" altLang="en-US" sz="1400" b="1" dirty="0"/>
              <a:t>***</a:t>
            </a:r>
            <a:r>
              <a:rPr lang="en-US" altLang="ko-KR" sz="1400" b="1" dirty="0"/>
              <a:t>Using Real time scheduling methodology that considers the dynamic features of the real manufacturing system </a:t>
            </a:r>
            <a:r>
              <a:rPr lang="ko-KR" altLang="en-US" sz="1400" b="1" dirty="0"/>
              <a:t>***</a:t>
            </a:r>
          </a:p>
        </p:txBody>
      </p:sp>
      <p:sp>
        <p:nvSpPr>
          <p:cNvPr id="6" name="Rectangle 2">
            <a:extLst>
              <a:ext uri="{FF2B5EF4-FFF2-40B4-BE49-F238E27FC236}">
                <a16:creationId xmlns:a16="http://schemas.microsoft.com/office/drawing/2014/main" id="{88B24A36-CC46-3A8D-F083-DC6467B414D8}"/>
              </a:ext>
            </a:extLst>
          </p:cNvPr>
          <p:cNvSpPr>
            <a:spLocks noChangeArrowheads="1"/>
          </p:cNvSpPr>
          <p:nvPr/>
        </p:nvSpPr>
        <p:spPr bwMode="auto">
          <a:xfrm>
            <a:off x="165006" y="1443815"/>
            <a:ext cx="118619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ko-KR" sz="1400" dirty="0"/>
              <a:t>Definition of RTS :</a:t>
            </a:r>
            <a:r>
              <a:rPr lang="ko-KR" altLang="en-US" sz="1400" dirty="0"/>
              <a:t> </a:t>
            </a:r>
            <a:r>
              <a:rPr kumimoji="0" lang="ko-KR" altLang="ko-KR" sz="1400" b="0" i="0" u="none" strike="noStrike" cap="none" normalizeH="0" baseline="0" dirty="0" err="1">
                <a:ln>
                  <a:noFill/>
                </a:ln>
                <a:solidFill>
                  <a:schemeClr val="tx1"/>
                </a:solidFill>
                <a:effectLst/>
                <a:latin typeface="+mj-ea"/>
                <a:ea typeface="+mj-ea"/>
              </a:rPr>
              <a:t>Real-time</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scheduling</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is</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a</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scheduling</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method</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that</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can</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immediately</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respond</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to</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changes</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in</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the</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state</a:t>
            </a:r>
            <a:r>
              <a:rPr kumimoji="0" lang="ko-KR" altLang="ko-KR" sz="1400" b="0" i="0" u="none" strike="noStrike" cap="none" normalizeH="0" baseline="0" dirty="0">
                <a:ln>
                  <a:noFill/>
                </a:ln>
                <a:solidFill>
                  <a:schemeClr val="tx1"/>
                </a:solidFill>
                <a:effectLst/>
                <a:latin typeface="+mj-ea"/>
                <a:ea typeface="+mj-ea"/>
              </a:rPr>
              <a:t> of </a:t>
            </a:r>
            <a:r>
              <a:rPr kumimoji="0" lang="ko-KR" altLang="ko-KR" sz="1400" b="0" i="0" u="none" strike="noStrike" cap="none" normalizeH="0" baseline="0" dirty="0" err="1">
                <a:ln>
                  <a:noFill/>
                </a:ln>
                <a:solidFill>
                  <a:schemeClr val="tx1"/>
                </a:solidFill>
                <a:effectLst/>
                <a:latin typeface="+mj-ea"/>
                <a:ea typeface="+mj-ea"/>
              </a:rPr>
              <a:t>a</a:t>
            </a:r>
            <a:r>
              <a:rPr kumimoji="0" lang="ko-KR" altLang="ko-KR" sz="1400" b="0" i="0" u="none" strike="noStrike" cap="none" normalizeH="0" baseline="0" dirty="0">
                <a:ln>
                  <a:noFill/>
                </a:ln>
                <a:solidFill>
                  <a:schemeClr val="tx1"/>
                </a:solidFill>
                <a:effectLst/>
                <a:latin typeface="+mj-ea"/>
                <a:ea typeface="+mj-ea"/>
              </a:rPr>
              <a:t> </a:t>
            </a:r>
            <a:r>
              <a:rPr kumimoji="0" lang="en-US" altLang="ko-KR" sz="1400" b="0" i="0" u="none" strike="noStrike" cap="none" normalizeH="0" baseline="0" dirty="0">
                <a:ln>
                  <a:noFill/>
                </a:ln>
                <a:solidFill>
                  <a:schemeClr val="tx1"/>
                </a:solidFill>
                <a:effectLst/>
                <a:latin typeface="+mj-ea"/>
                <a:ea typeface="+mj-ea"/>
              </a:rPr>
              <a:t>FAB</a:t>
            </a:r>
            <a:r>
              <a:rPr kumimoji="0" lang="ko-KR" altLang="ko-KR" sz="1400" b="0" i="0" u="none" strike="noStrike" cap="none" normalizeH="0" baseline="0" dirty="0">
                <a:ln>
                  <a:noFill/>
                </a:ln>
                <a:solidFill>
                  <a:schemeClr val="tx1"/>
                </a:solidFill>
                <a:effectLst/>
                <a:latin typeface="+mj-ea"/>
                <a:ea typeface="+mj-ea"/>
              </a:rPr>
              <a:t> and </a:t>
            </a:r>
            <a:endParaRPr kumimoji="0" lang="en-US" altLang="ko-KR" sz="1400" b="0" i="0" u="none" strike="noStrike" cap="none" normalizeH="0" baseline="0" dirty="0">
              <a:ln>
                <a:noFill/>
              </a:ln>
              <a:solidFill>
                <a:schemeClr val="tx1"/>
              </a:solidFill>
              <a:effectLst/>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400" b="0" i="0" u="none" strike="noStrike" cap="none" normalizeH="0" baseline="0" dirty="0" err="1">
                <a:ln>
                  <a:noFill/>
                </a:ln>
                <a:solidFill>
                  <a:schemeClr val="tx1"/>
                </a:solidFill>
                <a:effectLst/>
                <a:latin typeface="+mj-ea"/>
                <a:ea typeface="+mj-ea"/>
              </a:rPr>
              <a:t>adjust</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the</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schedule</a:t>
            </a:r>
            <a:r>
              <a:rPr kumimoji="0" lang="ko-KR" altLang="ko-KR" sz="1400" b="0" i="0" u="none" strike="noStrike" cap="none" normalizeH="0" baseline="0" dirty="0">
                <a:ln>
                  <a:noFill/>
                </a:ln>
                <a:solidFill>
                  <a:schemeClr val="tx1"/>
                </a:solidFill>
                <a:effectLst/>
                <a:latin typeface="+mj-ea"/>
                <a:ea typeface="+mj-ea"/>
              </a:rPr>
              <a:t> </a:t>
            </a:r>
            <a:r>
              <a:rPr kumimoji="0" lang="ko-KR" altLang="ko-KR" sz="1400" b="0" i="0" u="none" strike="noStrike" cap="none" normalizeH="0" baseline="0" dirty="0" err="1">
                <a:ln>
                  <a:noFill/>
                </a:ln>
                <a:solidFill>
                  <a:schemeClr val="tx1"/>
                </a:solidFill>
                <a:effectLst/>
                <a:latin typeface="+mj-ea"/>
                <a:ea typeface="+mj-ea"/>
              </a:rPr>
              <a:t>accordingly</a:t>
            </a:r>
            <a:r>
              <a:rPr kumimoji="0" lang="ko-KR" altLang="ko-KR" sz="1400" b="0" i="0" u="none" strike="noStrike" cap="none" normalizeH="0" baseline="0" dirty="0">
                <a:ln>
                  <a:noFill/>
                </a:ln>
                <a:solidFill>
                  <a:schemeClr val="tx1"/>
                </a:solidFill>
                <a:effectLst/>
                <a:latin typeface="+mj-ea"/>
                <a:ea typeface="+mj-ea"/>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ko-KR" altLang="ko-KR" sz="1400" b="0" i="0" u="none" strike="noStrike" cap="none" normalizeH="0" baseline="0" dirty="0">
                <a:ln>
                  <a:noFill/>
                </a:ln>
                <a:solidFill>
                  <a:schemeClr val="tx1"/>
                </a:solidFill>
                <a:effectLst/>
                <a:latin typeface="+mj-ea"/>
                <a:ea typeface="+mj-ea"/>
              </a:rPr>
            </a:br>
            <a:r>
              <a:rPr lang="en-US" altLang="ko-KR" sz="1400" dirty="0">
                <a:latin typeface="+mj-ea"/>
                <a:ea typeface="+mj-ea"/>
              </a:rPr>
              <a:t>Advantage of RTS : Real time scheduling enables flexible and immediate responses to changes in the FAB situations</a:t>
            </a:r>
            <a:endParaRPr kumimoji="0" lang="ko-KR" altLang="ko-KR" sz="1400" b="0" i="0" u="none" strike="noStrike" cap="none" normalizeH="0" baseline="0" dirty="0">
              <a:ln>
                <a:noFill/>
              </a:ln>
              <a:solidFill>
                <a:schemeClr val="tx1"/>
              </a:solidFill>
              <a:effectLst/>
              <a:latin typeface="+mj-ea"/>
              <a:ea typeface="+mj-ea"/>
            </a:endParaRPr>
          </a:p>
        </p:txBody>
      </p:sp>
      <p:sp>
        <p:nvSpPr>
          <p:cNvPr id="15" name="화살표: 아래쪽 14">
            <a:extLst>
              <a:ext uri="{FF2B5EF4-FFF2-40B4-BE49-F238E27FC236}">
                <a16:creationId xmlns:a16="http://schemas.microsoft.com/office/drawing/2014/main" id="{1FB5AA3C-1059-5295-CC0A-41EED3694C9F}"/>
              </a:ext>
            </a:extLst>
          </p:cNvPr>
          <p:cNvSpPr/>
          <p:nvPr/>
        </p:nvSpPr>
        <p:spPr>
          <a:xfrm>
            <a:off x="5287992" y="3539719"/>
            <a:ext cx="353683" cy="819510"/>
          </a:xfrm>
          <a:prstGeom prst="downArrow">
            <a:avLst/>
          </a:prstGeom>
          <a:solidFill>
            <a:schemeClr val="accent1"/>
          </a:solidFill>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17" name="TextBox 16">
            <a:extLst>
              <a:ext uri="{FF2B5EF4-FFF2-40B4-BE49-F238E27FC236}">
                <a16:creationId xmlns:a16="http://schemas.microsoft.com/office/drawing/2014/main" id="{CAE743C9-2E16-AFD2-D2BE-6169B0E66FBB}"/>
              </a:ext>
            </a:extLst>
          </p:cNvPr>
          <p:cNvSpPr txBox="1"/>
          <p:nvPr/>
        </p:nvSpPr>
        <p:spPr>
          <a:xfrm>
            <a:off x="2640736" y="4935742"/>
            <a:ext cx="5648193" cy="923330"/>
          </a:xfrm>
          <a:prstGeom prst="rect">
            <a:avLst/>
          </a:prstGeom>
          <a:noFill/>
        </p:spPr>
        <p:txBody>
          <a:bodyPr wrap="square">
            <a:spAutoFit/>
          </a:bodyPr>
          <a:lstStyle/>
          <a:p>
            <a:pPr algn="ctr"/>
            <a:r>
              <a:rPr lang="en-US" altLang="ko-KR" b="1" i="0" dirty="0">
                <a:effectLst/>
                <a:latin typeface="+mj-ea"/>
                <a:ea typeface="+mj-ea"/>
              </a:rPr>
              <a:t>**A common issue with RTS is that the computational burden increases due to simulation time**</a:t>
            </a:r>
            <a:endParaRPr lang="ko-KR" altLang="en-US" b="1" dirty="0">
              <a:latin typeface="+mj-ea"/>
              <a:ea typeface="+mj-ea"/>
            </a:endParaRPr>
          </a:p>
        </p:txBody>
      </p:sp>
    </p:spTree>
    <p:extLst>
      <p:ext uri="{BB962C8B-B14F-4D97-AF65-F5344CB8AC3E}">
        <p14:creationId xmlns:p14="http://schemas.microsoft.com/office/powerpoint/2010/main" val="427702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Key idea  </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5</a:t>
            </a:r>
            <a:endParaRPr lang="ko-KR" altLang="en-US" dirty="0"/>
          </a:p>
        </p:txBody>
      </p:sp>
      <mc:AlternateContent xmlns:mc="http://schemas.openxmlformats.org/markup-compatibility/2006" xmlns:p14="http://schemas.microsoft.com/office/powerpoint/2010/main">
        <mc:Choice Requires="p14">
          <p:contentPart p14:bwMode="auto" r:id="rId3">
            <p14:nvContentPartPr>
              <p14:cNvPr id="38" name="잉크 37">
                <a:extLst>
                  <a:ext uri="{FF2B5EF4-FFF2-40B4-BE49-F238E27FC236}">
                    <a16:creationId xmlns:a16="http://schemas.microsoft.com/office/drawing/2014/main" id="{B8C7CE41-A98B-7254-EFAF-AC5E938C2BD4}"/>
                  </a:ext>
                </a:extLst>
              </p14:cNvPr>
              <p14:cNvContentPartPr/>
              <p14:nvPr/>
            </p14:nvContentPartPr>
            <p14:xfrm>
              <a:off x="-1690665" y="618545"/>
              <a:ext cx="360" cy="360"/>
            </p14:xfrm>
          </p:contentPart>
        </mc:Choice>
        <mc:Fallback xmlns="">
          <p:pic>
            <p:nvPicPr>
              <p:cNvPr id="38" name="잉크 37">
                <a:extLst>
                  <a:ext uri="{FF2B5EF4-FFF2-40B4-BE49-F238E27FC236}">
                    <a16:creationId xmlns:a16="http://schemas.microsoft.com/office/drawing/2014/main" id="{B8C7CE41-A98B-7254-EFAF-AC5E938C2BD4}"/>
                  </a:ext>
                </a:extLst>
              </p:cNvPr>
              <p:cNvPicPr/>
              <p:nvPr/>
            </p:nvPicPr>
            <p:blipFill>
              <a:blip r:embed="rId26"/>
              <a:stretch>
                <a:fillRect/>
              </a:stretch>
            </p:blipFill>
            <p:spPr>
              <a:xfrm>
                <a:off x="-1699305" y="609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잉크 38">
                <a:extLst>
                  <a:ext uri="{FF2B5EF4-FFF2-40B4-BE49-F238E27FC236}">
                    <a16:creationId xmlns:a16="http://schemas.microsoft.com/office/drawing/2014/main" id="{4DF2D05B-74F6-B806-7237-58E8EF97E408}"/>
                  </a:ext>
                </a:extLst>
              </p14:cNvPr>
              <p14:cNvContentPartPr/>
              <p14:nvPr/>
            </p14:nvContentPartPr>
            <p14:xfrm>
              <a:off x="-1690665" y="618545"/>
              <a:ext cx="360" cy="360"/>
            </p14:xfrm>
          </p:contentPart>
        </mc:Choice>
        <mc:Fallback xmlns="">
          <p:pic>
            <p:nvPicPr>
              <p:cNvPr id="39" name="잉크 38">
                <a:extLst>
                  <a:ext uri="{FF2B5EF4-FFF2-40B4-BE49-F238E27FC236}">
                    <a16:creationId xmlns:a16="http://schemas.microsoft.com/office/drawing/2014/main" id="{4DF2D05B-74F6-B806-7237-58E8EF97E408}"/>
                  </a:ext>
                </a:extLst>
              </p:cNvPr>
              <p:cNvPicPr/>
              <p:nvPr/>
            </p:nvPicPr>
            <p:blipFill>
              <a:blip r:embed="rId26"/>
              <a:stretch>
                <a:fillRect/>
              </a:stretch>
            </p:blipFill>
            <p:spPr>
              <a:xfrm>
                <a:off x="-1699305" y="609905"/>
                <a:ext cx="18000" cy="18000"/>
              </a:xfrm>
              <a:prstGeom prst="rect">
                <a:avLst/>
              </a:prstGeom>
            </p:spPr>
          </p:pic>
        </mc:Fallback>
      </mc:AlternateContent>
      <p:sp>
        <p:nvSpPr>
          <p:cNvPr id="3" name="TextBox 2">
            <a:extLst>
              <a:ext uri="{FF2B5EF4-FFF2-40B4-BE49-F238E27FC236}">
                <a16:creationId xmlns:a16="http://schemas.microsoft.com/office/drawing/2014/main" id="{679CA2EF-3AF2-E863-8B6E-3179C8CA4B7D}"/>
              </a:ext>
            </a:extLst>
          </p:cNvPr>
          <p:cNvSpPr txBox="1"/>
          <p:nvPr/>
        </p:nvSpPr>
        <p:spPr>
          <a:xfrm>
            <a:off x="118501" y="998928"/>
            <a:ext cx="11402096" cy="307777"/>
          </a:xfrm>
          <a:prstGeom prst="rect">
            <a:avLst/>
          </a:prstGeom>
          <a:noFill/>
        </p:spPr>
        <p:txBody>
          <a:bodyPr wrap="square" rtlCol="0">
            <a:spAutoFit/>
          </a:bodyPr>
          <a:lstStyle/>
          <a:p>
            <a:r>
              <a:rPr lang="ko-KR" altLang="en-US" sz="1400" b="1" dirty="0">
                <a:latin typeface="+mj-ea"/>
                <a:ea typeface="+mj-ea"/>
              </a:rPr>
              <a:t>***</a:t>
            </a:r>
            <a:r>
              <a:rPr lang="en-US" altLang="ko-KR" sz="1400" b="1" i="0" dirty="0">
                <a:effectLst/>
                <a:latin typeface="+mj-ea"/>
                <a:ea typeface="+mj-ea"/>
              </a:rPr>
              <a:t>Using decision tree instead of simulation </a:t>
            </a:r>
            <a:r>
              <a:rPr lang="en-US" altLang="ko-KR" sz="1400" b="1" dirty="0">
                <a:latin typeface="+mj-ea"/>
                <a:ea typeface="+mj-ea"/>
              </a:rPr>
              <a:t>that</a:t>
            </a:r>
            <a:r>
              <a:rPr lang="ko-KR" altLang="en-US" sz="1400" b="1" dirty="0">
                <a:latin typeface="+mj-ea"/>
                <a:ea typeface="+mj-ea"/>
              </a:rPr>
              <a:t> </a:t>
            </a:r>
            <a:r>
              <a:rPr lang="en-US" altLang="ko-KR" sz="1400" b="1" i="0" dirty="0">
                <a:effectLst/>
                <a:latin typeface="+mj-ea"/>
                <a:ea typeface="+mj-ea"/>
              </a:rPr>
              <a:t>can reduce the computational burden</a:t>
            </a:r>
            <a:r>
              <a:rPr lang="ko-KR" altLang="en-US" sz="1400" b="1" dirty="0">
                <a:latin typeface="+mj-ea"/>
                <a:ea typeface="+mj-ea"/>
              </a:rPr>
              <a:t>***</a:t>
            </a:r>
          </a:p>
        </p:txBody>
      </p:sp>
      <p:cxnSp>
        <p:nvCxnSpPr>
          <p:cNvPr id="6" name="직선 화살표 연결선 5">
            <a:extLst>
              <a:ext uri="{FF2B5EF4-FFF2-40B4-BE49-F238E27FC236}">
                <a16:creationId xmlns:a16="http://schemas.microsoft.com/office/drawing/2014/main" id="{BF314AB2-A6A4-9C9F-9699-59BE4599A8A3}"/>
              </a:ext>
            </a:extLst>
          </p:cNvPr>
          <p:cNvCxnSpPr>
            <a:cxnSpLocks/>
          </p:cNvCxnSpPr>
          <p:nvPr/>
        </p:nvCxnSpPr>
        <p:spPr>
          <a:xfrm>
            <a:off x="127127" y="2717320"/>
            <a:ext cx="35304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877FAF-DFE9-68C1-D65F-D6C921CB35BD}"/>
              </a:ext>
            </a:extLst>
          </p:cNvPr>
          <p:cNvSpPr txBox="1"/>
          <p:nvPr/>
        </p:nvSpPr>
        <p:spPr>
          <a:xfrm>
            <a:off x="25878" y="1617644"/>
            <a:ext cx="4011283" cy="307777"/>
          </a:xfrm>
          <a:prstGeom prst="rect">
            <a:avLst/>
          </a:prstGeom>
          <a:noFill/>
        </p:spPr>
        <p:txBody>
          <a:bodyPr wrap="square" rtlCol="0">
            <a:spAutoFit/>
          </a:bodyPr>
          <a:lstStyle/>
          <a:p>
            <a:r>
              <a:rPr lang="en-US" altLang="ko-KR" sz="1400" b="1" dirty="0"/>
              <a:t>General RTS </a:t>
            </a:r>
            <a:endParaRPr lang="ko-KR" altLang="en-US" sz="1400" b="1" dirty="0"/>
          </a:p>
        </p:txBody>
      </p:sp>
      <p:cxnSp>
        <p:nvCxnSpPr>
          <p:cNvPr id="12" name="직선 연결선 11">
            <a:extLst>
              <a:ext uri="{FF2B5EF4-FFF2-40B4-BE49-F238E27FC236}">
                <a16:creationId xmlns:a16="http://schemas.microsoft.com/office/drawing/2014/main" id="{E46E2AA4-0B48-2A79-1A60-AFA0C5D5B723}"/>
              </a:ext>
            </a:extLst>
          </p:cNvPr>
          <p:cNvCxnSpPr>
            <a:cxnSpLocks/>
          </p:cNvCxnSpPr>
          <p:nvPr/>
        </p:nvCxnSpPr>
        <p:spPr>
          <a:xfrm>
            <a:off x="1242204" y="2632134"/>
            <a:ext cx="0" cy="170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B345F8-AAEA-BE69-A554-28178F0F530D}"/>
              </a:ext>
            </a:extLst>
          </p:cNvPr>
          <p:cNvSpPr txBox="1"/>
          <p:nvPr/>
        </p:nvSpPr>
        <p:spPr>
          <a:xfrm>
            <a:off x="629728" y="2298903"/>
            <a:ext cx="2208361" cy="307777"/>
          </a:xfrm>
          <a:prstGeom prst="rect">
            <a:avLst/>
          </a:prstGeom>
          <a:noFill/>
        </p:spPr>
        <p:txBody>
          <a:bodyPr wrap="square" rtlCol="0">
            <a:spAutoFit/>
          </a:bodyPr>
          <a:lstStyle/>
          <a:p>
            <a:r>
              <a:rPr lang="en-US" altLang="ko-KR" sz="1400" dirty="0"/>
              <a:t>Decision point </a:t>
            </a:r>
            <a:endParaRPr lang="ko-KR" altLang="en-US" sz="1400" dirty="0"/>
          </a:p>
        </p:txBody>
      </p:sp>
      <p:cxnSp>
        <p:nvCxnSpPr>
          <p:cNvPr id="15" name="직선 화살표 연결선 14">
            <a:extLst>
              <a:ext uri="{FF2B5EF4-FFF2-40B4-BE49-F238E27FC236}">
                <a16:creationId xmlns:a16="http://schemas.microsoft.com/office/drawing/2014/main" id="{C53AB3F4-E930-BB47-8107-1F7288574014}"/>
              </a:ext>
            </a:extLst>
          </p:cNvPr>
          <p:cNvCxnSpPr>
            <a:cxnSpLocks/>
          </p:cNvCxnSpPr>
          <p:nvPr/>
        </p:nvCxnSpPr>
        <p:spPr>
          <a:xfrm>
            <a:off x="1242204" y="2920042"/>
            <a:ext cx="0" cy="968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BEF40F-D3D2-D13F-63AF-7A048E02EBE1}"/>
              </a:ext>
            </a:extLst>
          </p:cNvPr>
          <p:cNvSpPr txBox="1"/>
          <p:nvPr/>
        </p:nvSpPr>
        <p:spPr>
          <a:xfrm>
            <a:off x="97045" y="3949353"/>
            <a:ext cx="3868948" cy="523220"/>
          </a:xfrm>
          <a:prstGeom prst="rect">
            <a:avLst/>
          </a:prstGeom>
          <a:noFill/>
        </p:spPr>
        <p:txBody>
          <a:bodyPr wrap="square" rtlCol="0">
            <a:spAutoFit/>
          </a:bodyPr>
          <a:lstStyle/>
          <a:p>
            <a:r>
              <a:rPr lang="en-US" altLang="ko-KR" sz="1400" dirty="0"/>
              <a:t>Run simulation to find best dispatching rule in the given state </a:t>
            </a:r>
            <a:endParaRPr lang="ko-KR" altLang="en-US" sz="1400" dirty="0"/>
          </a:p>
        </p:txBody>
      </p:sp>
      <p:sp>
        <p:nvSpPr>
          <p:cNvPr id="20" name="TextBox 19">
            <a:extLst>
              <a:ext uri="{FF2B5EF4-FFF2-40B4-BE49-F238E27FC236}">
                <a16:creationId xmlns:a16="http://schemas.microsoft.com/office/drawing/2014/main" id="{4E2FD7DD-51BF-1B53-DACB-464DBD27D429}"/>
              </a:ext>
            </a:extLst>
          </p:cNvPr>
          <p:cNvSpPr txBox="1"/>
          <p:nvPr/>
        </p:nvSpPr>
        <p:spPr>
          <a:xfrm>
            <a:off x="6407571" y="1768370"/>
            <a:ext cx="5157726" cy="307777"/>
          </a:xfrm>
          <a:prstGeom prst="rect">
            <a:avLst/>
          </a:prstGeom>
          <a:noFill/>
        </p:spPr>
        <p:txBody>
          <a:bodyPr wrap="square" rtlCol="0">
            <a:spAutoFit/>
          </a:bodyPr>
          <a:lstStyle/>
          <a:p>
            <a:r>
              <a:rPr lang="en-US" altLang="ko-KR" sz="1400" b="1" dirty="0"/>
              <a:t>Using decision tree to select dispatching rule in RTS </a:t>
            </a:r>
            <a:endParaRPr lang="ko-KR" altLang="en-US" sz="1400" b="1" dirty="0"/>
          </a:p>
        </p:txBody>
      </p:sp>
      <p:sp>
        <p:nvSpPr>
          <p:cNvPr id="30" name="TextBox 29">
            <a:extLst>
              <a:ext uri="{FF2B5EF4-FFF2-40B4-BE49-F238E27FC236}">
                <a16:creationId xmlns:a16="http://schemas.microsoft.com/office/drawing/2014/main" id="{54D34063-606F-9EA3-AF58-3E69F0E99E2A}"/>
              </a:ext>
            </a:extLst>
          </p:cNvPr>
          <p:cNvSpPr txBox="1"/>
          <p:nvPr/>
        </p:nvSpPr>
        <p:spPr>
          <a:xfrm>
            <a:off x="0" y="5344409"/>
            <a:ext cx="5108995" cy="307777"/>
          </a:xfrm>
          <a:prstGeom prst="rect">
            <a:avLst/>
          </a:prstGeom>
          <a:noFill/>
        </p:spPr>
        <p:txBody>
          <a:bodyPr wrap="square" rtlCol="0">
            <a:spAutoFit/>
          </a:bodyPr>
          <a:lstStyle/>
          <a:p>
            <a:r>
              <a:rPr lang="en-US" altLang="ko-KR" sz="1400" b="1" dirty="0"/>
              <a:t>computational burden increases by simulation  </a:t>
            </a:r>
            <a:endParaRPr lang="ko-KR" altLang="en-US" sz="1400" b="1" dirty="0"/>
          </a:p>
        </p:txBody>
      </p:sp>
      <p:cxnSp>
        <p:nvCxnSpPr>
          <p:cNvPr id="31" name="직선 화살표 연결선 30">
            <a:extLst>
              <a:ext uri="{FF2B5EF4-FFF2-40B4-BE49-F238E27FC236}">
                <a16:creationId xmlns:a16="http://schemas.microsoft.com/office/drawing/2014/main" id="{E819B49B-0E90-C54F-6CF9-AEF3AFCCDD16}"/>
              </a:ext>
            </a:extLst>
          </p:cNvPr>
          <p:cNvCxnSpPr>
            <a:cxnSpLocks/>
          </p:cNvCxnSpPr>
          <p:nvPr/>
        </p:nvCxnSpPr>
        <p:spPr>
          <a:xfrm>
            <a:off x="6576809" y="2678505"/>
            <a:ext cx="35304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A36AC23B-EEC1-7A27-58C6-66221AFEAEB8}"/>
              </a:ext>
            </a:extLst>
          </p:cNvPr>
          <p:cNvCxnSpPr>
            <a:cxnSpLocks/>
          </p:cNvCxnSpPr>
          <p:nvPr/>
        </p:nvCxnSpPr>
        <p:spPr>
          <a:xfrm>
            <a:off x="7691886" y="2593319"/>
            <a:ext cx="0" cy="170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AC1759E-D1AC-1281-82BE-324725DCA3B6}"/>
              </a:ext>
            </a:extLst>
          </p:cNvPr>
          <p:cNvSpPr txBox="1"/>
          <p:nvPr/>
        </p:nvSpPr>
        <p:spPr>
          <a:xfrm>
            <a:off x="7044905" y="2282905"/>
            <a:ext cx="2208361" cy="307777"/>
          </a:xfrm>
          <a:prstGeom prst="rect">
            <a:avLst/>
          </a:prstGeom>
          <a:noFill/>
        </p:spPr>
        <p:txBody>
          <a:bodyPr wrap="square" rtlCol="0">
            <a:spAutoFit/>
          </a:bodyPr>
          <a:lstStyle/>
          <a:p>
            <a:r>
              <a:rPr lang="en-US" altLang="ko-KR" sz="1400" dirty="0"/>
              <a:t>Decision point </a:t>
            </a:r>
            <a:endParaRPr lang="ko-KR" altLang="en-US" sz="1400" dirty="0"/>
          </a:p>
        </p:txBody>
      </p:sp>
      <p:cxnSp>
        <p:nvCxnSpPr>
          <p:cNvPr id="34" name="직선 화살표 연결선 33">
            <a:extLst>
              <a:ext uri="{FF2B5EF4-FFF2-40B4-BE49-F238E27FC236}">
                <a16:creationId xmlns:a16="http://schemas.microsoft.com/office/drawing/2014/main" id="{7FD82BAF-0D63-CF47-6E7D-D7E001F94FA7}"/>
              </a:ext>
            </a:extLst>
          </p:cNvPr>
          <p:cNvCxnSpPr>
            <a:cxnSpLocks/>
          </p:cNvCxnSpPr>
          <p:nvPr/>
        </p:nvCxnSpPr>
        <p:spPr>
          <a:xfrm>
            <a:off x="7689011" y="2842408"/>
            <a:ext cx="2875" cy="1045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816DDAA-1950-F8E9-DEDB-BA752787904F}"/>
              </a:ext>
            </a:extLst>
          </p:cNvPr>
          <p:cNvSpPr txBox="1"/>
          <p:nvPr/>
        </p:nvSpPr>
        <p:spPr>
          <a:xfrm>
            <a:off x="6407571" y="3888360"/>
            <a:ext cx="3868948" cy="523220"/>
          </a:xfrm>
          <a:prstGeom prst="rect">
            <a:avLst/>
          </a:prstGeom>
          <a:noFill/>
        </p:spPr>
        <p:txBody>
          <a:bodyPr wrap="square" rtlCol="0">
            <a:spAutoFit/>
          </a:bodyPr>
          <a:lstStyle/>
          <a:p>
            <a:r>
              <a:rPr lang="en-US" altLang="ko-KR" sz="1400" dirty="0"/>
              <a:t>Using decision tree to select dispatching rule in the given state  </a:t>
            </a:r>
            <a:endParaRPr lang="ko-KR" altLang="en-US" sz="1400" dirty="0"/>
          </a:p>
        </p:txBody>
      </p:sp>
      <p:sp>
        <p:nvSpPr>
          <p:cNvPr id="37" name="TextBox 36">
            <a:extLst>
              <a:ext uri="{FF2B5EF4-FFF2-40B4-BE49-F238E27FC236}">
                <a16:creationId xmlns:a16="http://schemas.microsoft.com/office/drawing/2014/main" id="{9BE374D7-E05A-E110-F503-5457D294F113}"/>
              </a:ext>
            </a:extLst>
          </p:cNvPr>
          <p:cNvSpPr txBox="1"/>
          <p:nvPr/>
        </p:nvSpPr>
        <p:spPr>
          <a:xfrm>
            <a:off x="3433313" y="2800347"/>
            <a:ext cx="664234" cy="369332"/>
          </a:xfrm>
          <a:prstGeom prst="rect">
            <a:avLst/>
          </a:prstGeom>
          <a:noFill/>
        </p:spPr>
        <p:txBody>
          <a:bodyPr wrap="square" rtlCol="0">
            <a:spAutoFit/>
          </a:bodyPr>
          <a:lstStyle/>
          <a:p>
            <a:r>
              <a:rPr lang="en-US" altLang="ko-KR" dirty="0"/>
              <a:t>t</a:t>
            </a:r>
            <a:endParaRPr lang="ko-KR" altLang="en-US" dirty="0"/>
          </a:p>
        </p:txBody>
      </p:sp>
      <p:sp>
        <p:nvSpPr>
          <p:cNvPr id="40" name="TextBox 39">
            <a:extLst>
              <a:ext uri="{FF2B5EF4-FFF2-40B4-BE49-F238E27FC236}">
                <a16:creationId xmlns:a16="http://schemas.microsoft.com/office/drawing/2014/main" id="{02849CD5-34D5-25C0-1E8A-EB31348E413C}"/>
              </a:ext>
            </a:extLst>
          </p:cNvPr>
          <p:cNvSpPr txBox="1"/>
          <p:nvPr/>
        </p:nvSpPr>
        <p:spPr>
          <a:xfrm>
            <a:off x="9956323" y="2696339"/>
            <a:ext cx="664234" cy="369332"/>
          </a:xfrm>
          <a:prstGeom prst="rect">
            <a:avLst/>
          </a:prstGeom>
          <a:noFill/>
        </p:spPr>
        <p:txBody>
          <a:bodyPr wrap="square" rtlCol="0">
            <a:spAutoFit/>
          </a:bodyPr>
          <a:lstStyle/>
          <a:p>
            <a:r>
              <a:rPr lang="en-US" altLang="ko-KR" dirty="0"/>
              <a:t>t</a:t>
            </a:r>
            <a:endParaRPr lang="ko-KR" altLang="en-US" dirty="0"/>
          </a:p>
        </p:txBody>
      </p:sp>
      <p:sp>
        <p:nvSpPr>
          <p:cNvPr id="45" name="TextBox 44">
            <a:extLst>
              <a:ext uri="{FF2B5EF4-FFF2-40B4-BE49-F238E27FC236}">
                <a16:creationId xmlns:a16="http://schemas.microsoft.com/office/drawing/2014/main" id="{E92CAFBB-1E88-7AB6-3ACD-1F150B20115F}"/>
              </a:ext>
            </a:extLst>
          </p:cNvPr>
          <p:cNvSpPr txBox="1"/>
          <p:nvPr/>
        </p:nvSpPr>
        <p:spPr>
          <a:xfrm>
            <a:off x="6321670" y="5339549"/>
            <a:ext cx="5108995" cy="307777"/>
          </a:xfrm>
          <a:prstGeom prst="rect">
            <a:avLst/>
          </a:prstGeom>
          <a:noFill/>
        </p:spPr>
        <p:txBody>
          <a:bodyPr wrap="square" rtlCol="0">
            <a:spAutoFit/>
          </a:bodyPr>
          <a:lstStyle/>
          <a:p>
            <a:r>
              <a:rPr lang="en-US" altLang="ko-KR" sz="1400" b="1" dirty="0"/>
              <a:t>computational burden decreases by using decision tree</a:t>
            </a:r>
            <a:endParaRPr lang="ko-KR" altLang="en-US" sz="1400" b="1" dirty="0"/>
          </a:p>
        </p:txBody>
      </p:sp>
      <p:cxnSp>
        <p:nvCxnSpPr>
          <p:cNvPr id="47" name="직선 연결선 46">
            <a:extLst>
              <a:ext uri="{FF2B5EF4-FFF2-40B4-BE49-F238E27FC236}">
                <a16:creationId xmlns:a16="http://schemas.microsoft.com/office/drawing/2014/main" id="{D3DA04EE-C1F8-E3C5-5DB7-A426D6D600D3}"/>
              </a:ext>
            </a:extLst>
          </p:cNvPr>
          <p:cNvCxnSpPr/>
          <p:nvPr/>
        </p:nvCxnSpPr>
        <p:spPr>
          <a:xfrm>
            <a:off x="5339751" y="1428700"/>
            <a:ext cx="0" cy="4919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0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Overall Process</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6</a:t>
            </a:r>
            <a:endParaRPr lang="ko-KR" altLang="en-US" dirty="0"/>
          </a:p>
        </p:txBody>
      </p:sp>
      <p:pic>
        <p:nvPicPr>
          <p:cNvPr id="4" name="그림 3">
            <a:extLst>
              <a:ext uri="{FF2B5EF4-FFF2-40B4-BE49-F238E27FC236}">
                <a16:creationId xmlns:a16="http://schemas.microsoft.com/office/drawing/2014/main" id="{03EF4CD0-0589-B1CF-ED2E-CB7858C8D905}"/>
              </a:ext>
            </a:extLst>
          </p:cNvPr>
          <p:cNvPicPr>
            <a:picLocks noChangeAspect="1"/>
          </p:cNvPicPr>
          <p:nvPr/>
        </p:nvPicPr>
        <p:blipFill>
          <a:blip r:embed="rId3"/>
          <a:stretch>
            <a:fillRect/>
          </a:stretch>
        </p:blipFill>
        <p:spPr>
          <a:xfrm>
            <a:off x="1765760" y="890852"/>
            <a:ext cx="8244486" cy="5276317"/>
          </a:xfrm>
          <a:prstGeom prst="rect">
            <a:avLst/>
          </a:prstGeom>
        </p:spPr>
      </p:pic>
      <p:sp>
        <p:nvSpPr>
          <p:cNvPr id="3" name="TextBox 2">
            <a:extLst>
              <a:ext uri="{FF2B5EF4-FFF2-40B4-BE49-F238E27FC236}">
                <a16:creationId xmlns:a16="http://schemas.microsoft.com/office/drawing/2014/main" id="{067D7ED8-15AB-3B56-FC08-F40C77FCBA28}"/>
              </a:ext>
            </a:extLst>
          </p:cNvPr>
          <p:cNvSpPr txBox="1"/>
          <p:nvPr/>
        </p:nvSpPr>
        <p:spPr>
          <a:xfrm>
            <a:off x="0" y="2378788"/>
            <a:ext cx="1952187" cy="1754326"/>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t>Number of jobs in system</a:t>
            </a:r>
          </a:p>
          <a:p>
            <a:pPr marL="171450" indent="-171450">
              <a:buFont typeface="Arial" panose="020B0604020202020204" pitchFamily="34" charset="0"/>
              <a:buChar char="•"/>
            </a:pPr>
            <a:r>
              <a:rPr lang="en-US" altLang="ko-KR" sz="1200" dirty="0"/>
              <a:t>Number of remaining operations for each job</a:t>
            </a:r>
          </a:p>
          <a:p>
            <a:pPr marL="171450" indent="-171450">
              <a:buFont typeface="Arial" panose="020B0604020202020204" pitchFamily="34" charset="0"/>
              <a:buChar char="•"/>
            </a:pPr>
            <a:r>
              <a:rPr lang="en-US" altLang="ko-KR" sz="1200" dirty="0"/>
              <a:t>Processing state of each job</a:t>
            </a:r>
          </a:p>
          <a:p>
            <a:r>
              <a:rPr lang="en-US" altLang="ko-KR" sz="1200" dirty="0"/>
              <a:t>   </a:t>
            </a:r>
            <a:r>
              <a:rPr lang="en-US" altLang="ko-KR" sz="1200" dirty="0" err="1"/>
              <a:t>etc</a:t>
            </a:r>
            <a:endParaRPr lang="ko-KR" altLang="en-US" sz="1200" dirty="0"/>
          </a:p>
          <a:p>
            <a:endParaRPr lang="en-US" altLang="ko-KR" sz="1200" dirty="0"/>
          </a:p>
        </p:txBody>
      </p:sp>
      <p:sp>
        <p:nvSpPr>
          <p:cNvPr id="6" name="TextBox 5">
            <a:extLst>
              <a:ext uri="{FF2B5EF4-FFF2-40B4-BE49-F238E27FC236}">
                <a16:creationId xmlns:a16="http://schemas.microsoft.com/office/drawing/2014/main" id="{B5B61A1B-5842-5D67-8062-7518904D510C}"/>
              </a:ext>
            </a:extLst>
          </p:cNvPr>
          <p:cNvSpPr txBox="1"/>
          <p:nvPr/>
        </p:nvSpPr>
        <p:spPr>
          <a:xfrm>
            <a:off x="9817689" y="2845806"/>
            <a:ext cx="2442336" cy="1569660"/>
          </a:xfrm>
          <a:prstGeom prst="rect">
            <a:avLst/>
          </a:prstGeom>
          <a:noFill/>
        </p:spPr>
        <p:txBody>
          <a:bodyPr wrap="square">
            <a:spAutoFit/>
          </a:bodyPr>
          <a:lstStyle/>
          <a:p>
            <a:pPr marL="171450" indent="-171450">
              <a:buFont typeface="Arial" panose="020B0604020202020204" pitchFamily="34" charset="0"/>
              <a:buChar char="•"/>
            </a:pPr>
            <a:r>
              <a:rPr lang="en-US" altLang="ko-KR" sz="1200" dirty="0"/>
              <a:t>Beginning of a new scheduling horizon</a:t>
            </a:r>
          </a:p>
          <a:p>
            <a:pPr marL="171450" indent="-171450">
              <a:buFont typeface="Arial" panose="020B0604020202020204" pitchFamily="34" charset="0"/>
              <a:buChar char="•"/>
            </a:pPr>
            <a:r>
              <a:rPr lang="en-US" altLang="ko-KR" sz="1200" dirty="0"/>
              <a:t>Major system disturbances (e.g., machine breakdowns). </a:t>
            </a:r>
          </a:p>
          <a:p>
            <a:pPr marL="171450" indent="-171450">
              <a:buFont typeface="Arial" panose="020B0604020202020204" pitchFamily="34" charset="0"/>
              <a:buChar char="•"/>
            </a:pPr>
            <a:r>
              <a:rPr lang="en-US" altLang="ko-KR" sz="1200" dirty="0"/>
              <a:t>Minor system disturbances (e.g., tool breakages) </a:t>
            </a:r>
          </a:p>
          <a:p>
            <a:pPr marL="171450" indent="-171450">
              <a:buFont typeface="Arial" panose="020B0604020202020204" pitchFamily="34" charset="0"/>
              <a:buChar char="•"/>
            </a:pPr>
            <a:r>
              <a:rPr lang="en-US" altLang="ko-KR" sz="1200" dirty="0"/>
              <a:t>Getting the performances worse</a:t>
            </a:r>
            <a:endParaRPr lang="ko-KR" altLang="en-US" sz="1200" dirty="0"/>
          </a:p>
        </p:txBody>
      </p:sp>
      <p:sp>
        <p:nvSpPr>
          <p:cNvPr id="9" name="화살표: 아래쪽 8">
            <a:extLst>
              <a:ext uri="{FF2B5EF4-FFF2-40B4-BE49-F238E27FC236}">
                <a16:creationId xmlns:a16="http://schemas.microsoft.com/office/drawing/2014/main" id="{5D500D93-387B-D396-AC64-E91431BD15ED}"/>
              </a:ext>
            </a:extLst>
          </p:cNvPr>
          <p:cNvSpPr/>
          <p:nvPr/>
        </p:nvSpPr>
        <p:spPr>
          <a:xfrm>
            <a:off x="4430719" y="2766747"/>
            <a:ext cx="484632" cy="978408"/>
          </a:xfrm>
          <a:prstGeom prst="downArrow">
            <a:avLst/>
          </a:prstGeom>
        </p:spPr>
        <p:txBody>
          <a:bodyPr wrap="square" rtlCol="0" anchor="ctr">
            <a:spAutoFit/>
          </a:bodyPr>
          <a:lstStyle/>
          <a:p>
            <a:pPr algn="ctr" eaLnBrk="1" fontAlgn="auto" hangingPunct="1">
              <a:lnSpc>
                <a:spcPct val="150000"/>
              </a:lnSpc>
              <a:spcAft>
                <a:spcPts val="0"/>
              </a:spcAft>
            </a:pPr>
            <a:endParaRPr lang="ko-KR" altLang="en-US" sz="1600" b="1" dirty="0"/>
          </a:p>
        </p:txBody>
      </p:sp>
      <p:cxnSp>
        <p:nvCxnSpPr>
          <p:cNvPr id="11" name="직선 화살표 연결선 10">
            <a:extLst>
              <a:ext uri="{FF2B5EF4-FFF2-40B4-BE49-F238E27FC236}">
                <a16:creationId xmlns:a16="http://schemas.microsoft.com/office/drawing/2014/main" id="{695010C0-F1E9-36DD-C57A-E4C0C6AC6EC4}"/>
              </a:ext>
            </a:extLst>
          </p:cNvPr>
          <p:cNvCxnSpPr/>
          <p:nvPr/>
        </p:nvCxnSpPr>
        <p:spPr>
          <a:xfrm flipH="1">
            <a:off x="1903365" y="2766747"/>
            <a:ext cx="2896254" cy="274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3C8530-5C2F-615C-9D61-572A75689F70}"/>
              </a:ext>
            </a:extLst>
          </p:cNvPr>
          <p:cNvSpPr txBox="1"/>
          <p:nvPr/>
        </p:nvSpPr>
        <p:spPr>
          <a:xfrm>
            <a:off x="41001" y="2091479"/>
            <a:ext cx="2100301" cy="276999"/>
          </a:xfrm>
          <a:prstGeom prst="rect">
            <a:avLst/>
          </a:prstGeom>
          <a:noFill/>
        </p:spPr>
        <p:txBody>
          <a:bodyPr wrap="square" rtlCol="0">
            <a:spAutoFit/>
          </a:bodyPr>
          <a:lstStyle/>
          <a:p>
            <a:r>
              <a:rPr lang="en-US" altLang="ko-KR" sz="1200" b="1" dirty="0"/>
              <a:t>System states</a:t>
            </a:r>
            <a:endParaRPr lang="ko-KR" altLang="en-US" sz="1200" b="1" dirty="0"/>
          </a:p>
        </p:txBody>
      </p:sp>
      <p:sp>
        <p:nvSpPr>
          <p:cNvPr id="13" name="TextBox 12">
            <a:extLst>
              <a:ext uri="{FF2B5EF4-FFF2-40B4-BE49-F238E27FC236}">
                <a16:creationId xmlns:a16="http://schemas.microsoft.com/office/drawing/2014/main" id="{0A047CA1-8885-9E9C-60A4-E8E56A20E236}"/>
              </a:ext>
            </a:extLst>
          </p:cNvPr>
          <p:cNvSpPr txBox="1"/>
          <p:nvPr/>
        </p:nvSpPr>
        <p:spPr>
          <a:xfrm>
            <a:off x="9867204" y="2229978"/>
            <a:ext cx="2100301" cy="646331"/>
          </a:xfrm>
          <a:prstGeom prst="rect">
            <a:avLst/>
          </a:prstGeom>
          <a:noFill/>
        </p:spPr>
        <p:txBody>
          <a:bodyPr wrap="square" rtlCol="0">
            <a:spAutoFit/>
          </a:bodyPr>
          <a:lstStyle/>
          <a:p>
            <a:r>
              <a:rPr lang="en-US" altLang="ko-KR" sz="1200" b="1" dirty="0"/>
              <a:t>point of time when a new dispatching rule is to be selected</a:t>
            </a:r>
            <a:endParaRPr lang="ko-KR" altLang="en-US" sz="1200" b="1" dirty="0"/>
          </a:p>
        </p:txBody>
      </p:sp>
      <p:cxnSp>
        <p:nvCxnSpPr>
          <p:cNvPr id="14" name="직선 화살표 연결선 13">
            <a:extLst>
              <a:ext uri="{FF2B5EF4-FFF2-40B4-BE49-F238E27FC236}">
                <a16:creationId xmlns:a16="http://schemas.microsoft.com/office/drawing/2014/main" id="{C09785DF-24DC-475D-26D4-C16B92314075}"/>
              </a:ext>
            </a:extLst>
          </p:cNvPr>
          <p:cNvCxnSpPr>
            <a:cxnSpLocks/>
          </p:cNvCxnSpPr>
          <p:nvPr/>
        </p:nvCxnSpPr>
        <p:spPr>
          <a:xfrm flipV="1">
            <a:off x="9386207" y="2688258"/>
            <a:ext cx="480997" cy="8901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j-ea"/>
              </a:rPr>
              <a:t>point of time when a new dispatching rule is to be selected</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7</a:t>
            </a:r>
            <a:endParaRPr lang="ko-KR" altLang="en-US" dirty="0"/>
          </a:p>
        </p:txBody>
      </p:sp>
      <p:sp>
        <p:nvSpPr>
          <p:cNvPr id="4" name="TextBox 3">
            <a:extLst>
              <a:ext uri="{FF2B5EF4-FFF2-40B4-BE49-F238E27FC236}">
                <a16:creationId xmlns:a16="http://schemas.microsoft.com/office/drawing/2014/main" id="{4DB10230-B474-6BFE-387B-A28D47128532}"/>
              </a:ext>
            </a:extLst>
          </p:cNvPr>
          <p:cNvSpPr txBox="1"/>
          <p:nvPr/>
        </p:nvSpPr>
        <p:spPr>
          <a:xfrm>
            <a:off x="181138" y="1253938"/>
            <a:ext cx="9896636" cy="2000548"/>
          </a:xfrm>
          <a:prstGeom prst="rect">
            <a:avLst/>
          </a:prstGeom>
          <a:noFill/>
        </p:spPr>
        <p:txBody>
          <a:bodyPr wrap="square">
            <a:spAutoFit/>
          </a:bodyPr>
          <a:lstStyle/>
          <a:p>
            <a:pPr marL="285750" indent="-285750">
              <a:buFont typeface="Arial" panose="020B0604020202020204" pitchFamily="34" charset="0"/>
              <a:buChar char="•"/>
            </a:pPr>
            <a:r>
              <a:rPr lang="en-US" altLang="ko-KR" sz="1400" dirty="0"/>
              <a:t>Beginning of a new scheduling horizon. </a:t>
            </a:r>
          </a:p>
          <a:p>
            <a:endParaRPr lang="en-US" altLang="ko-KR" dirty="0"/>
          </a:p>
          <a:p>
            <a:pPr marL="285750" indent="-285750">
              <a:buFont typeface="Arial" panose="020B0604020202020204" pitchFamily="34" charset="0"/>
              <a:buChar char="•"/>
            </a:pPr>
            <a:r>
              <a:rPr lang="en-US" altLang="ko-KR" sz="1400" dirty="0"/>
              <a:t>Major system disturbances (e.g., machine breakdowns). </a:t>
            </a:r>
          </a:p>
          <a:p>
            <a:endParaRPr lang="en-US" altLang="ko-KR" dirty="0"/>
          </a:p>
          <a:p>
            <a:pPr marL="285750" indent="-285750">
              <a:buFont typeface="Arial" panose="020B0604020202020204" pitchFamily="34" charset="0"/>
              <a:buChar char="•"/>
            </a:pPr>
            <a:r>
              <a:rPr lang="en-US" altLang="ko-KR" sz="1400" dirty="0"/>
              <a:t>Minor system disturbances (e.g., tool breakages)</a:t>
            </a:r>
          </a:p>
          <a:p>
            <a:r>
              <a:rPr lang="en-US" altLang="ko-KR" dirty="0"/>
              <a:t> </a:t>
            </a:r>
          </a:p>
          <a:p>
            <a:pPr marL="285750" indent="-285750">
              <a:buFont typeface="Arial" panose="020B0604020202020204" pitchFamily="34" charset="0"/>
              <a:buChar char="•"/>
            </a:pPr>
            <a:r>
              <a:rPr lang="en-US" altLang="ko-KR" sz="1400" dirty="0"/>
              <a:t>Getting the performances worse, (certain performance value exceeds a pre-determined limit, at each periodic monitoring period) </a:t>
            </a:r>
            <a:endParaRPr lang="ko-KR" altLang="en-US" sz="1400" dirty="0"/>
          </a:p>
        </p:txBody>
      </p:sp>
      <p:sp>
        <p:nvSpPr>
          <p:cNvPr id="5" name="TextBox 4">
            <a:extLst>
              <a:ext uri="{FF2B5EF4-FFF2-40B4-BE49-F238E27FC236}">
                <a16:creationId xmlns:a16="http://schemas.microsoft.com/office/drawing/2014/main" id="{DD0CE5A3-877E-57F9-2CCB-7F6A43FC0604}"/>
              </a:ext>
            </a:extLst>
          </p:cNvPr>
          <p:cNvSpPr txBox="1"/>
          <p:nvPr/>
        </p:nvSpPr>
        <p:spPr>
          <a:xfrm>
            <a:off x="4091551" y="4821399"/>
            <a:ext cx="5002078" cy="954107"/>
          </a:xfrm>
          <a:prstGeom prst="rect">
            <a:avLst/>
          </a:prstGeom>
          <a:noFill/>
        </p:spPr>
        <p:txBody>
          <a:bodyPr wrap="square" rtlCol="0">
            <a:spAutoFit/>
          </a:bodyPr>
          <a:lstStyle/>
          <a:p>
            <a:r>
              <a:rPr lang="en-US" altLang="ko-KR" sz="1400" dirty="0"/>
              <a:t>1. Throughput</a:t>
            </a:r>
          </a:p>
          <a:p>
            <a:r>
              <a:rPr lang="en-US" altLang="ko-KR" sz="1400" dirty="0"/>
              <a:t>2. Mean flow time</a:t>
            </a:r>
          </a:p>
          <a:p>
            <a:r>
              <a:rPr lang="en-US" altLang="ko-KR" sz="1400" dirty="0"/>
              <a:t>3. Mean tardiness</a:t>
            </a:r>
          </a:p>
          <a:p>
            <a:r>
              <a:rPr lang="en-US" altLang="ko-KR" sz="1400" dirty="0"/>
              <a:t>4. Number of tardy jobs    </a:t>
            </a:r>
            <a:endParaRPr lang="ko-KR" altLang="en-US" sz="1400" dirty="0"/>
          </a:p>
        </p:txBody>
      </p:sp>
      <p:cxnSp>
        <p:nvCxnSpPr>
          <p:cNvPr id="7" name="직선 연결선 6">
            <a:extLst>
              <a:ext uri="{FF2B5EF4-FFF2-40B4-BE49-F238E27FC236}">
                <a16:creationId xmlns:a16="http://schemas.microsoft.com/office/drawing/2014/main" id="{0CB8A3B0-DD17-E804-DB9D-48E5D8D5EF6E}"/>
              </a:ext>
            </a:extLst>
          </p:cNvPr>
          <p:cNvCxnSpPr>
            <a:cxnSpLocks/>
          </p:cNvCxnSpPr>
          <p:nvPr/>
        </p:nvCxnSpPr>
        <p:spPr>
          <a:xfrm>
            <a:off x="3882260" y="3037668"/>
            <a:ext cx="15460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직선 화살표 연결선 8">
            <a:extLst>
              <a:ext uri="{FF2B5EF4-FFF2-40B4-BE49-F238E27FC236}">
                <a16:creationId xmlns:a16="http://schemas.microsoft.com/office/drawing/2014/main" id="{241717ED-7C23-EFC1-B889-C2A01931E3A2}"/>
              </a:ext>
            </a:extLst>
          </p:cNvPr>
          <p:cNvCxnSpPr>
            <a:cxnSpLocks/>
          </p:cNvCxnSpPr>
          <p:nvPr/>
        </p:nvCxnSpPr>
        <p:spPr>
          <a:xfrm>
            <a:off x="4695922" y="3064790"/>
            <a:ext cx="0" cy="1650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32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Dataset for constructing decision tree</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8</a:t>
            </a:r>
            <a:endParaRPr lang="ko-KR" altLang="en-US" dirty="0"/>
          </a:p>
        </p:txBody>
      </p:sp>
      <p:sp>
        <p:nvSpPr>
          <p:cNvPr id="6" name="TextBox 5">
            <a:extLst>
              <a:ext uri="{FF2B5EF4-FFF2-40B4-BE49-F238E27FC236}">
                <a16:creationId xmlns:a16="http://schemas.microsoft.com/office/drawing/2014/main" id="{5276798B-1419-EEF1-6934-A93E94BF3553}"/>
              </a:ext>
            </a:extLst>
          </p:cNvPr>
          <p:cNvSpPr txBox="1"/>
          <p:nvPr/>
        </p:nvSpPr>
        <p:spPr>
          <a:xfrm>
            <a:off x="6096000" y="1338873"/>
            <a:ext cx="6107184" cy="1815882"/>
          </a:xfrm>
          <a:prstGeom prst="rect">
            <a:avLst/>
          </a:prstGeom>
          <a:noFill/>
        </p:spPr>
        <p:txBody>
          <a:bodyPr wrap="square">
            <a:spAutoFit/>
          </a:bodyPr>
          <a:lstStyle/>
          <a:p>
            <a:pPr marL="342900" indent="-342900">
              <a:buAutoNum type="alphaUcPeriod"/>
            </a:pPr>
            <a:r>
              <a:rPr lang="en-US" altLang="ko-KR" sz="1400" dirty="0"/>
              <a:t>Total number of remaining operations for the jobs in queue at each stage. </a:t>
            </a:r>
          </a:p>
          <a:p>
            <a:pPr marL="342900" indent="-342900">
              <a:buAutoNum type="alphaUcPeriod"/>
            </a:pPr>
            <a:r>
              <a:rPr lang="en-US" altLang="ko-KR" sz="1400" dirty="0"/>
              <a:t>Total processing time of remaining operations for the jobs in queue at each stage. </a:t>
            </a:r>
          </a:p>
          <a:p>
            <a:pPr marL="342900" indent="-342900">
              <a:buAutoNum type="alphaUcPeriod"/>
            </a:pPr>
            <a:r>
              <a:rPr lang="en-US" altLang="ko-KR" sz="1400" dirty="0"/>
              <a:t>Total number of remaining operations for the jobs being processed at each stage. </a:t>
            </a:r>
          </a:p>
          <a:p>
            <a:pPr marL="342900" indent="-342900">
              <a:buAutoNum type="alphaUcPeriod"/>
            </a:pPr>
            <a:r>
              <a:rPr lang="en-US" altLang="ko-KR" sz="1400" dirty="0"/>
              <a:t>Total processing time of remaining operations for the jobs being processed at each stage. </a:t>
            </a:r>
            <a:endParaRPr lang="ko-KR" altLang="en-US" sz="1400" dirty="0"/>
          </a:p>
        </p:txBody>
      </p:sp>
      <p:cxnSp>
        <p:nvCxnSpPr>
          <p:cNvPr id="5" name="직선 연결선 4">
            <a:extLst>
              <a:ext uri="{FF2B5EF4-FFF2-40B4-BE49-F238E27FC236}">
                <a16:creationId xmlns:a16="http://schemas.microsoft.com/office/drawing/2014/main" id="{EF07AEE5-C8D9-93B7-8A82-071F88C0291D}"/>
              </a:ext>
            </a:extLst>
          </p:cNvPr>
          <p:cNvCxnSpPr>
            <a:cxnSpLocks/>
          </p:cNvCxnSpPr>
          <p:nvPr/>
        </p:nvCxnSpPr>
        <p:spPr>
          <a:xfrm>
            <a:off x="271210" y="1375478"/>
            <a:ext cx="532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986821DB-6CC4-FC1C-192C-A722AC5D78FF}"/>
              </a:ext>
            </a:extLst>
          </p:cNvPr>
          <p:cNvCxnSpPr>
            <a:cxnSpLocks/>
          </p:cNvCxnSpPr>
          <p:nvPr/>
        </p:nvCxnSpPr>
        <p:spPr>
          <a:xfrm>
            <a:off x="271210" y="2182681"/>
            <a:ext cx="532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DD74EB1B-76CB-8F9E-2ECA-837D15B0D40B}"/>
              </a:ext>
            </a:extLst>
          </p:cNvPr>
          <p:cNvCxnSpPr>
            <a:cxnSpLocks/>
          </p:cNvCxnSpPr>
          <p:nvPr/>
        </p:nvCxnSpPr>
        <p:spPr>
          <a:xfrm>
            <a:off x="144640" y="5584559"/>
            <a:ext cx="532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8BD99C-DF28-35AA-D580-90549533B9AD}"/>
              </a:ext>
            </a:extLst>
          </p:cNvPr>
          <p:cNvSpPr txBox="1"/>
          <p:nvPr/>
        </p:nvSpPr>
        <p:spPr>
          <a:xfrm>
            <a:off x="244087" y="1384298"/>
            <a:ext cx="1201119" cy="307777"/>
          </a:xfrm>
          <a:prstGeom prst="rect">
            <a:avLst/>
          </a:prstGeom>
          <a:noFill/>
        </p:spPr>
        <p:txBody>
          <a:bodyPr wrap="square" rtlCol="0">
            <a:spAutoFit/>
          </a:bodyPr>
          <a:lstStyle/>
          <a:p>
            <a:r>
              <a:rPr lang="en-US" altLang="ko-KR" sz="1400" dirty="0"/>
              <a:t>Object </a:t>
            </a:r>
            <a:endParaRPr lang="ko-KR" altLang="en-US" sz="1400" dirty="0"/>
          </a:p>
        </p:txBody>
      </p:sp>
      <p:sp>
        <p:nvSpPr>
          <p:cNvPr id="12" name="TextBox 11">
            <a:extLst>
              <a:ext uri="{FF2B5EF4-FFF2-40B4-BE49-F238E27FC236}">
                <a16:creationId xmlns:a16="http://schemas.microsoft.com/office/drawing/2014/main" id="{EC6BF703-35CD-4BE5-43A8-E7DB2BB5B118}"/>
              </a:ext>
            </a:extLst>
          </p:cNvPr>
          <p:cNvSpPr txBox="1"/>
          <p:nvPr/>
        </p:nvSpPr>
        <p:spPr>
          <a:xfrm>
            <a:off x="1632477" y="1393118"/>
            <a:ext cx="2714787" cy="307777"/>
          </a:xfrm>
          <a:prstGeom prst="rect">
            <a:avLst/>
          </a:prstGeom>
          <a:noFill/>
        </p:spPr>
        <p:txBody>
          <a:bodyPr wrap="square" rtlCol="0">
            <a:spAutoFit/>
          </a:bodyPr>
          <a:lstStyle/>
          <a:p>
            <a:r>
              <a:rPr lang="en-US" altLang="ko-KR" sz="1400" dirty="0"/>
              <a:t>Conditional attributes</a:t>
            </a:r>
            <a:endParaRPr lang="ko-KR" altLang="en-US" sz="1400" dirty="0"/>
          </a:p>
        </p:txBody>
      </p:sp>
      <p:cxnSp>
        <p:nvCxnSpPr>
          <p:cNvPr id="13" name="직선 연결선 12">
            <a:extLst>
              <a:ext uri="{FF2B5EF4-FFF2-40B4-BE49-F238E27FC236}">
                <a16:creationId xmlns:a16="http://schemas.microsoft.com/office/drawing/2014/main" id="{213EC5AB-09FF-0596-B7F7-177EB5054857}"/>
              </a:ext>
            </a:extLst>
          </p:cNvPr>
          <p:cNvCxnSpPr>
            <a:cxnSpLocks/>
          </p:cNvCxnSpPr>
          <p:nvPr/>
        </p:nvCxnSpPr>
        <p:spPr>
          <a:xfrm flipV="1">
            <a:off x="1632477" y="1700894"/>
            <a:ext cx="188562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C1ECBA64-843D-C4C9-8243-B6E8114E5CDB}"/>
              </a:ext>
            </a:extLst>
          </p:cNvPr>
          <p:cNvCxnSpPr>
            <a:cxnSpLocks/>
          </p:cNvCxnSpPr>
          <p:nvPr/>
        </p:nvCxnSpPr>
        <p:spPr>
          <a:xfrm flipV="1">
            <a:off x="302205" y="1692075"/>
            <a:ext cx="542441" cy="8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822784-76AB-78FE-EBAF-668DE9638A3A}"/>
              </a:ext>
            </a:extLst>
          </p:cNvPr>
          <p:cNvSpPr txBox="1"/>
          <p:nvPr/>
        </p:nvSpPr>
        <p:spPr>
          <a:xfrm>
            <a:off x="1632477" y="1783490"/>
            <a:ext cx="762000" cy="307777"/>
          </a:xfrm>
          <a:prstGeom prst="rect">
            <a:avLst/>
          </a:prstGeom>
          <a:noFill/>
        </p:spPr>
        <p:txBody>
          <a:bodyPr wrap="square" rtlCol="0">
            <a:spAutoFit/>
          </a:bodyPr>
          <a:lstStyle/>
          <a:p>
            <a:r>
              <a:rPr lang="en-US" altLang="ko-KR" sz="1400" dirty="0"/>
              <a:t>A</a:t>
            </a:r>
            <a:endParaRPr lang="ko-KR" altLang="en-US" sz="1400" dirty="0"/>
          </a:p>
        </p:txBody>
      </p:sp>
      <p:sp>
        <p:nvSpPr>
          <p:cNvPr id="20" name="TextBox 19">
            <a:extLst>
              <a:ext uri="{FF2B5EF4-FFF2-40B4-BE49-F238E27FC236}">
                <a16:creationId xmlns:a16="http://schemas.microsoft.com/office/drawing/2014/main" id="{50BAAD27-E8D2-6925-CA99-55742F7A9DB8}"/>
              </a:ext>
            </a:extLst>
          </p:cNvPr>
          <p:cNvSpPr txBox="1"/>
          <p:nvPr/>
        </p:nvSpPr>
        <p:spPr>
          <a:xfrm>
            <a:off x="2046411" y="1788582"/>
            <a:ext cx="762000" cy="307777"/>
          </a:xfrm>
          <a:prstGeom prst="rect">
            <a:avLst/>
          </a:prstGeom>
          <a:noFill/>
        </p:spPr>
        <p:txBody>
          <a:bodyPr wrap="square" rtlCol="0">
            <a:spAutoFit/>
          </a:bodyPr>
          <a:lstStyle/>
          <a:p>
            <a:r>
              <a:rPr lang="en-US" altLang="ko-KR" sz="1400" dirty="0"/>
              <a:t>B</a:t>
            </a:r>
            <a:endParaRPr lang="ko-KR" altLang="en-US" sz="1400" dirty="0"/>
          </a:p>
        </p:txBody>
      </p:sp>
      <p:sp>
        <p:nvSpPr>
          <p:cNvPr id="22" name="TextBox 21">
            <a:extLst>
              <a:ext uri="{FF2B5EF4-FFF2-40B4-BE49-F238E27FC236}">
                <a16:creationId xmlns:a16="http://schemas.microsoft.com/office/drawing/2014/main" id="{D7F02D45-8DDC-AB59-54A3-C43A5C46949B}"/>
              </a:ext>
            </a:extLst>
          </p:cNvPr>
          <p:cNvSpPr txBox="1"/>
          <p:nvPr/>
        </p:nvSpPr>
        <p:spPr>
          <a:xfrm>
            <a:off x="2531378" y="1783490"/>
            <a:ext cx="762000" cy="307777"/>
          </a:xfrm>
          <a:prstGeom prst="rect">
            <a:avLst/>
          </a:prstGeom>
          <a:noFill/>
        </p:spPr>
        <p:txBody>
          <a:bodyPr wrap="square" rtlCol="0">
            <a:spAutoFit/>
          </a:bodyPr>
          <a:lstStyle/>
          <a:p>
            <a:r>
              <a:rPr lang="en-US" altLang="ko-KR" sz="1400" dirty="0"/>
              <a:t>C</a:t>
            </a:r>
            <a:endParaRPr lang="ko-KR" altLang="en-US" sz="1400" dirty="0"/>
          </a:p>
        </p:txBody>
      </p:sp>
      <p:sp>
        <p:nvSpPr>
          <p:cNvPr id="23" name="TextBox 22">
            <a:extLst>
              <a:ext uri="{FF2B5EF4-FFF2-40B4-BE49-F238E27FC236}">
                <a16:creationId xmlns:a16="http://schemas.microsoft.com/office/drawing/2014/main" id="{687DB18B-5435-DE5F-9AC4-6C50B85CB0F9}"/>
              </a:ext>
            </a:extLst>
          </p:cNvPr>
          <p:cNvSpPr txBox="1"/>
          <p:nvPr/>
        </p:nvSpPr>
        <p:spPr>
          <a:xfrm>
            <a:off x="3016345" y="1791004"/>
            <a:ext cx="762000" cy="307777"/>
          </a:xfrm>
          <a:prstGeom prst="rect">
            <a:avLst/>
          </a:prstGeom>
          <a:noFill/>
        </p:spPr>
        <p:txBody>
          <a:bodyPr wrap="square" rtlCol="0">
            <a:spAutoFit/>
          </a:bodyPr>
          <a:lstStyle/>
          <a:p>
            <a:r>
              <a:rPr lang="en-US" altLang="ko-KR" sz="1400" dirty="0"/>
              <a:t>D</a:t>
            </a:r>
            <a:endParaRPr lang="ko-KR" altLang="en-US" sz="1400" dirty="0"/>
          </a:p>
        </p:txBody>
      </p:sp>
      <p:sp>
        <p:nvSpPr>
          <p:cNvPr id="25" name="TextBox 24">
            <a:extLst>
              <a:ext uri="{FF2B5EF4-FFF2-40B4-BE49-F238E27FC236}">
                <a16:creationId xmlns:a16="http://schemas.microsoft.com/office/drawing/2014/main" id="{A9D45FE7-5ED4-5414-7F28-762C3136D239}"/>
              </a:ext>
            </a:extLst>
          </p:cNvPr>
          <p:cNvSpPr txBox="1"/>
          <p:nvPr/>
        </p:nvSpPr>
        <p:spPr>
          <a:xfrm>
            <a:off x="4039882" y="1445400"/>
            <a:ext cx="1885628" cy="307777"/>
          </a:xfrm>
          <a:prstGeom prst="rect">
            <a:avLst/>
          </a:prstGeom>
          <a:noFill/>
        </p:spPr>
        <p:txBody>
          <a:bodyPr wrap="square" rtlCol="0">
            <a:spAutoFit/>
          </a:bodyPr>
          <a:lstStyle/>
          <a:p>
            <a:r>
              <a:rPr lang="en-US" altLang="ko-KR" sz="1400" dirty="0"/>
              <a:t>Decision attributes</a:t>
            </a:r>
            <a:endParaRPr lang="ko-KR" altLang="en-US" sz="1400" dirty="0"/>
          </a:p>
        </p:txBody>
      </p:sp>
      <p:sp>
        <p:nvSpPr>
          <p:cNvPr id="27" name="TextBox 26">
            <a:extLst>
              <a:ext uri="{FF2B5EF4-FFF2-40B4-BE49-F238E27FC236}">
                <a16:creationId xmlns:a16="http://schemas.microsoft.com/office/drawing/2014/main" id="{B7FE086D-66F8-A830-2166-3278D70B8BB3}"/>
              </a:ext>
            </a:extLst>
          </p:cNvPr>
          <p:cNvSpPr txBox="1"/>
          <p:nvPr/>
        </p:nvSpPr>
        <p:spPr>
          <a:xfrm>
            <a:off x="4172908" y="3135158"/>
            <a:ext cx="1425844" cy="738664"/>
          </a:xfrm>
          <a:prstGeom prst="rect">
            <a:avLst/>
          </a:prstGeom>
          <a:noFill/>
        </p:spPr>
        <p:txBody>
          <a:bodyPr wrap="square" rtlCol="0">
            <a:spAutoFit/>
          </a:bodyPr>
          <a:lstStyle/>
          <a:p>
            <a:r>
              <a:rPr lang="en-US" altLang="ko-KR" sz="1400" dirty="0"/>
              <a:t>Best rule from 14 dispatching rules </a:t>
            </a:r>
            <a:endParaRPr lang="ko-KR" altLang="en-US" sz="1400" dirty="0"/>
          </a:p>
        </p:txBody>
      </p:sp>
      <p:sp>
        <p:nvSpPr>
          <p:cNvPr id="28" name="TextBox 27">
            <a:extLst>
              <a:ext uri="{FF2B5EF4-FFF2-40B4-BE49-F238E27FC236}">
                <a16:creationId xmlns:a16="http://schemas.microsoft.com/office/drawing/2014/main" id="{4BFDCE71-6E23-59A1-00EA-7BE80E4FC5C9}"/>
              </a:ext>
            </a:extLst>
          </p:cNvPr>
          <p:cNvSpPr txBox="1"/>
          <p:nvPr/>
        </p:nvSpPr>
        <p:spPr>
          <a:xfrm>
            <a:off x="1632477" y="3135158"/>
            <a:ext cx="2059983" cy="738664"/>
          </a:xfrm>
          <a:prstGeom prst="rect">
            <a:avLst/>
          </a:prstGeom>
          <a:noFill/>
        </p:spPr>
        <p:txBody>
          <a:bodyPr wrap="square" rtlCol="0">
            <a:spAutoFit/>
          </a:bodyPr>
          <a:lstStyle/>
          <a:p>
            <a:r>
              <a:rPr lang="en-US" altLang="ko-KR" sz="1400" dirty="0"/>
              <a:t>Form of range instead of value </a:t>
            </a:r>
          </a:p>
          <a:p>
            <a:r>
              <a:rPr lang="en-US" altLang="ko-KR" sz="1400" dirty="0"/>
              <a:t>(ex)100~200</a:t>
            </a:r>
          </a:p>
        </p:txBody>
      </p:sp>
      <p:sp>
        <p:nvSpPr>
          <p:cNvPr id="29" name="TextBox 28">
            <a:extLst>
              <a:ext uri="{FF2B5EF4-FFF2-40B4-BE49-F238E27FC236}">
                <a16:creationId xmlns:a16="http://schemas.microsoft.com/office/drawing/2014/main" id="{B616AB18-05A2-88AF-5234-442D7A2A094B}"/>
              </a:ext>
            </a:extLst>
          </p:cNvPr>
          <p:cNvSpPr txBox="1"/>
          <p:nvPr/>
        </p:nvSpPr>
        <p:spPr>
          <a:xfrm>
            <a:off x="244087" y="3154755"/>
            <a:ext cx="1300566" cy="738664"/>
          </a:xfrm>
          <a:prstGeom prst="rect">
            <a:avLst/>
          </a:prstGeom>
          <a:noFill/>
        </p:spPr>
        <p:txBody>
          <a:bodyPr wrap="square" rtlCol="0">
            <a:spAutoFit/>
          </a:bodyPr>
          <a:lstStyle/>
          <a:p>
            <a:r>
              <a:rPr lang="en-US" altLang="ko-KR" sz="1400" dirty="0"/>
              <a:t>Each simulation result </a:t>
            </a:r>
            <a:endParaRPr lang="ko-KR" altLang="en-US" sz="1400" dirty="0"/>
          </a:p>
        </p:txBody>
      </p:sp>
      <p:sp>
        <p:nvSpPr>
          <p:cNvPr id="30" name="TextBox 29">
            <a:extLst>
              <a:ext uri="{FF2B5EF4-FFF2-40B4-BE49-F238E27FC236}">
                <a16:creationId xmlns:a16="http://schemas.microsoft.com/office/drawing/2014/main" id="{0FE71D5E-7EEC-046D-B668-62289F5A252F}"/>
              </a:ext>
            </a:extLst>
          </p:cNvPr>
          <p:cNvSpPr txBox="1"/>
          <p:nvPr/>
        </p:nvSpPr>
        <p:spPr>
          <a:xfrm>
            <a:off x="135603" y="972252"/>
            <a:ext cx="4653366" cy="307777"/>
          </a:xfrm>
          <a:prstGeom prst="rect">
            <a:avLst/>
          </a:prstGeom>
          <a:noFill/>
        </p:spPr>
        <p:txBody>
          <a:bodyPr wrap="square" rtlCol="0">
            <a:spAutoFit/>
          </a:bodyPr>
          <a:lstStyle/>
          <a:p>
            <a:r>
              <a:rPr lang="en-US" altLang="ko-KR" sz="1400" b="1" dirty="0"/>
              <a:t>Dataset  from simulation</a:t>
            </a:r>
            <a:endParaRPr lang="ko-KR" altLang="en-US" sz="1400" b="1" dirty="0"/>
          </a:p>
        </p:txBody>
      </p:sp>
      <p:sp>
        <p:nvSpPr>
          <p:cNvPr id="31" name="TextBox 30">
            <a:extLst>
              <a:ext uri="{FF2B5EF4-FFF2-40B4-BE49-F238E27FC236}">
                <a16:creationId xmlns:a16="http://schemas.microsoft.com/office/drawing/2014/main" id="{490756D8-D52D-0C55-4489-71011926F73B}"/>
              </a:ext>
            </a:extLst>
          </p:cNvPr>
          <p:cNvSpPr txBox="1"/>
          <p:nvPr/>
        </p:nvSpPr>
        <p:spPr>
          <a:xfrm>
            <a:off x="6124407" y="983703"/>
            <a:ext cx="2714787" cy="307777"/>
          </a:xfrm>
          <a:prstGeom prst="rect">
            <a:avLst/>
          </a:prstGeom>
          <a:noFill/>
        </p:spPr>
        <p:txBody>
          <a:bodyPr wrap="square" rtlCol="0">
            <a:spAutoFit/>
          </a:bodyPr>
          <a:lstStyle/>
          <a:p>
            <a:r>
              <a:rPr lang="en-US" altLang="ko-KR" sz="1400" b="1" dirty="0"/>
              <a:t>Conditional attributes</a:t>
            </a:r>
            <a:endParaRPr lang="ko-KR" altLang="en-US" sz="1400" b="1" dirty="0"/>
          </a:p>
        </p:txBody>
      </p:sp>
      <p:cxnSp>
        <p:nvCxnSpPr>
          <p:cNvPr id="33" name="연결선: 꺾임 32">
            <a:extLst>
              <a:ext uri="{FF2B5EF4-FFF2-40B4-BE49-F238E27FC236}">
                <a16:creationId xmlns:a16="http://schemas.microsoft.com/office/drawing/2014/main" id="{008B710A-9D3E-A4AB-9016-B0F4FB687B11}"/>
              </a:ext>
            </a:extLst>
          </p:cNvPr>
          <p:cNvCxnSpPr>
            <a:cxnSpLocks/>
            <a:stCxn id="12" idx="0"/>
            <a:endCxn id="31" idx="1"/>
          </p:cNvCxnSpPr>
          <p:nvPr/>
        </p:nvCxnSpPr>
        <p:spPr>
          <a:xfrm rot="5400000" flipH="1" flipV="1">
            <a:off x="4429376" y="-301913"/>
            <a:ext cx="255526" cy="313453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59C7B73-4DCF-2AAC-07D1-51EA152975D5}"/>
              </a:ext>
            </a:extLst>
          </p:cNvPr>
          <p:cNvSpPr txBox="1"/>
          <p:nvPr/>
        </p:nvSpPr>
        <p:spPr>
          <a:xfrm>
            <a:off x="6010092" y="3350601"/>
            <a:ext cx="1885628" cy="307777"/>
          </a:xfrm>
          <a:prstGeom prst="rect">
            <a:avLst/>
          </a:prstGeom>
          <a:noFill/>
        </p:spPr>
        <p:txBody>
          <a:bodyPr wrap="square" rtlCol="0">
            <a:spAutoFit/>
          </a:bodyPr>
          <a:lstStyle/>
          <a:p>
            <a:r>
              <a:rPr lang="en-US" altLang="ko-KR" sz="1400" b="1" dirty="0"/>
              <a:t>Decision attributes</a:t>
            </a:r>
            <a:endParaRPr lang="ko-KR" altLang="en-US" sz="1400" b="1" dirty="0"/>
          </a:p>
        </p:txBody>
      </p:sp>
      <p:cxnSp>
        <p:nvCxnSpPr>
          <p:cNvPr id="36" name="연결선: 꺾임 35">
            <a:extLst>
              <a:ext uri="{FF2B5EF4-FFF2-40B4-BE49-F238E27FC236}">
                <a16:creationId xmlns:a16="http://schemas.microsoft.com/office/drawing/2014/main" id="{9297C9C4-A76D-1D6B-DA4A-3B305DD5DB11}"/>
              </a:ext>
            </a:extLst>
          </p:cNvPr>
          <p:cNvCxnSpPr>
            <a:cxnSpLocks/>
            <a:stCxn id="25" idx="2"/>
          </p:cNvCxnSpPr>
          <p:nvPr/>
        </p:nvCxnSpPr>
        <p:spPr>
          <a:xfrm rot="16200000" flipH="1">
            <a:off x="4731881" y="2003992"/>
            <a:ext cx="1639464" cy="113783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92A5B8E-0CC0-41F0-6BFE-484B0020494C}"/>
              </a:ext>
            </a:extLst>
          </p:cNvPr>
          <p:cNvSpPr txBox="1"/>
          <p:nvPr/>
        </p:nvSpPr>
        <p:spPr>
          <a:xfrm>
            <a:off x="6010092" y="3931864"/>
            <a:ext cx="5002078" cy="954107"/>
          </a:xfrm>
          <a:prstGeom prst="rect">
            <a:avLst/>
          </a:prstGeom>
          <a:noFill/>
        </p:spPr>
        <p:txBody>
          <a:bodyPr wrap="square" rtlCol="0">
            <a:spAutoFit/>
          </a:bodyPr>
          <a:lstStyle/>
          <a:p>
            <a:r>
              <a:rPr lang="en-US" altLang="ko-KR" sz="1400" dirty="0"/>
              <a:t>A. Throughput</a:t>
            </a:r>
          </a:p>
          <a:p>
            <a:r>
              <a:rPr lang="en-US" altLang="ko-KR" sz="1400" dirty="0"/>
              <a:t>B. Mean flow time</a:t>
            </a:r>
          </a:p>
          <a:p>
            <a:r>
              <a:rPr lang="en-US" altLang="ko-KR" sz="1400" dirty="0"/>
              <a:t>C. Mean tardiness</a:t>
            </a:r>
          </a:p>
          <a:p>
            <a:r>
              <a:rPr lang="en-US" altLang="ko-KR" sz="1400" dirty="0"/>
              <a:t>D. Number of tardy jobs    </a:t>
            </a:r>
            <a:endParaRPr lang="ko-KR" altLang="en-US" sz="1400" dirty="0"/>
          </a:p>
        </p:txBody>
      </p:sp>
      <p:sp>
        <p:nvSpPr>
          <p:cNvPr id="41" name="TextBox 40">
            <a:extLst>
              <a:ext uri="{FF2B5EF4-FFF2-40B4-BE49-F238E27FC236}">
                <a16:creationId xmlns:a16="http://schemas.microsoft.com/office/drawing/2014/main" id="{473C2B77-B4D5-09EB-0D08-EE66ADC6692B}"/>
              </a:ext>
            </a:extLst>
          </p:cNvPr>
          <p:cNvSpPr txBox="1"/>
          <p:nvPr/>
        </p:nvSpPr>
        <p:spPr>
          <a:xfrm>
            <a:off x="6010092" y="3676921"/>
            <a:ext cx="4462888" cy="307777"/>
          </a:xfrm>
          <a:prstGeom prst="rect">
            <a:avLst/>
          </a:prstGeom>
          <a:noFill/>
        </p:spPr>
        <p:txBody>
          <a:bodyPr wrap="square" rtlCol="0">
            <a:spAutoFit/>
          </a:bodyPr>
          <a:lstStyle/>
          <a:p>
            <a:r>
              <a:rPr lang="en-US" altLang="ko-KR" sz="1400" dirty="0"/>
              <a:t>Performance measure of best dispatching rule </a:t>
            </a:r>
            <a:endParaRPr lang="ko-KR" altLang="en-US" sz="1400" dirty="0"/>
          </a:p>
        </p:txBody>
      </p:sp>
      <p:sp>
        <p:nvSpPr>
          <p:cNvPr id="42" name="TextBox 41">
            <a:extLst>
              <a:ext uri="{FF2B5EF4-FFF2-40B4-BE49-F238E27FC236}">
                <a16:creationId xmlns:a16="http://schemas.microsoft.com/office/drawing/2014/main" id="{851504DC-6D81-079C-D784-C9DB40DFF93C}"/>
              </a:ext>
            </a:extLst>
          </p:cNvPr>
          <p:cNvSpPr txBox="1"/>
          <p:nvPr/>
        </p:nvSpPr>
        <p:spPr>
          <a:xfrm>
            <a:off x="5979095" y="5024836"/>
            <a:ext cx="4462888" cy="307777"/>
          </a:xfrm>
          <a:prstGeom prst="rect">
            <a:avLst/>
          </a:prstGeom>
          <a:noFill/>
        </p:spPr>
        <p:txBody>
          <a:bodyPr wrap="square" rtlCol="0">
            <a:spAutoFit/>
          </a:bodyPr>
          <a:lstStyle/>
          <a:p>
            <a:r>
              <a:rPr lang="en-US" altLang="ko-KR" sz="1400" dirty="0"/>
              <a:t>14 dispatching rules </a:t>
            </a:r>
            <a:endParaRPr lang="ko-KR" altLang="en-US" sz="1400" dirty="0"/>
          </a:p>
        </p:txBody>
      </p:sp>
      <p:sp>
        <p:nvSpPr>
          <p:cNvPr id="43" name="TextBox 42">
            <a:extLst>
              <a:ext uri="{FF2B5EF4-FFF2-40B4-BE49-F238E27FC236}">
                <a16:creationId xmlns:a16="http://schemas.microsoft.com/office/drawing/2014/main" id="{29C98F2F-97CC-A598-2B72-B74DE323A9B0}"/>
              </a:ext>
            </a:extLst>
          </p:cNvPr>
          <p:cNvSpPr txBox="1"/>
          <p:nvPr/>
        </p:nvSpPr>
        <p:spPr>
          <a:xfrm>
            <a:off x="6010092" y="5317856"/>
            <a:ext cx="4462888" cy="523220"/>
          </a:xfrm>
          <a:prstGeom prst="rect">
            <a:avLst/>
          </a:prstGeom>
          <a:noFill/>
        </p:spPr>
        <p:txBody>
          <a:bodyPr wrap="square" rtlCol="0">
            <a:spAutoFit/>
          </a:bodyPr>
          <a:lstStyle/>
          <a:p>
            <a:r>
              <a:rPr lang="en-US" altLang="ko-KR" sz="1400" dirty="0"/>
              <a:t>FCFS, SPT, LPT, LOR, MOR, LWR, MWR, PWR, POR, EDD, SLACK, MDD, SRO, SRW  </a:t>
            </a:r>
            <a:endParaRPr lang="ko-KR" altLang="en-US" sz="1400" dirty="0"/>
          </a:p>
        </p:txBody>
      </p:sp>
    </p:spTree>
    <p:extLst>
      <p:ext uri="{BB962C8B-B14F-4D97-AF65-F5344CB8AC3E}">
        <p14:creationId xmlns:p14="http://schemas.microsoft.com/office/powerpoint/2010/main" val="5232153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nchor="ctr">
        <a:spAutoFit/>
      </a:bodyPr>
      <a:lstStyle>
        <a:defPPr algn="ctr" eaLnBrk="1" fontAlgn="auto" hangingPunct="1">
          <a:lnSpc>
            <a:spcPct val="150000"/>
          </a:lnSpc>
          <a:spcAft>
            <a:spcPts val="0"/>
          </a:spcAft>
          <a:defRPr sz="1600"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21522</TotalTime>
  <Words>1381</Words>
  <Application>Microsoft Office PowerPoint</Application>
  <PresentationFormat>와이드스크린</PresentationFormat>
  <Paragraphs>213</Paragraphs>
  <Slides>15</Slides>
  <Notes>15</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15</vt:i4>
      </vt:variant>
    </vt:vector>
  </HeadingPairs>
  <TitlesOfParts>
    <vt:vector size="21" baseType="lpstr">
      <vt:lpstr>맑은 고딕</vt:lpstr>
      <vt:lpstr>연세제목체</vt:lpstr>
      <vt:lpstr>Arial</vt:lpstr>
      <vt:lpstr>Calibri</vt:lpstr>
      <vt:lpstr>Calibri Light</vt:lpstr>
      <vt:lpstr>Office 테마</vt:lpstr>
      <vt:lpstr>Real-time scheduling for re-entrant hybrid flow shops: A decision tree based mechanism and its application to a TFT-LCD line   Presented by Byun Min Kim </vt:lpstr>
      <vt:lpstr>Introduction</vt:lpstr>
      <vt:lpstr>Related Works</vt:lpstr>
      <vt:lpstr>Problem statement </vt:lpstr>
      <vt:lpstr>Key idea  </vt:lpstr>
      <vt:lpstr>Key idea  </vt:lpstr>
      <vt:lpstr>Overall Process</vt:lpstr>
      <vt:lpstr>point of time when a new dispatching rule is to be selected</vt:lpstr>
      <vt:lpstr>Dataset for constructing decision tree</vt:lpstr>
      <vt:lpstr>Method (Using decision tree algorithm to select dispatching rule) </vt:lpstr>
      <vt:lpstr>Experiments result</vt:lpstr>
      <vt:lpstr>Conclusion</vt:lpstr>
      <vt:lpstr>Question </vt:lpstr>
      <vt:lpstr>Question </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Byungmin Park</dc:creator>
  <cp:lastModifiedBy>김변민</cp:lastModifiedBy>
  <cp:revision>977</cp:revision>
  <dcterms:created xsi:type="dcterms:W3CDTF">2015-11-22T04:35:45Z</dcterms:created>
  <dcterms:modified xsi:type="dcterms:W3CDTF">2023-04-04T12:54:10Z</dcterms:modified>
</cp:coreProperties>
</file>