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24"/>
  </p:notesMasterIdLst>
  <p:sldIdLst>
    <p:sldId id="412" r:id="rId2"/>
    <p:sldId id="418" r:id="rId3"/>
    <p:sldId id="413" r:id="rId4"/>
    <p:sldId id="422" r:id="rId5"/>
    <p:sldId id="421" r:id="rId6"/>
    <p:sldId id="446" r:id="rId7"/>
    <p:sldId id="445" r:id="rId8"/>
    <p:sldId id="423" r:id="rId9"/>
    <p:sldId id="447" r:id="rId10"/>
    <p:sldId id="451" r:id="rId11"/>
    <p:sldId id="448" r:id="rId12"/>
    <p:sldId id="452" r:id="rId13"/>
    <p:sldId id="449" r:id="rId14"/>
    <p:sldId id="450" r:id="rId15"/>
    <p:sldId id="453" r:id="rId16"/>
    <p:sldId id="454" r:id="rId17"/>
    <p:sldId id="455" r:id="rId18"/>
    <p:sldId id="456" r:id="rId19"/>
    <p:sldId id="457" r:id="rId20"/>
    <p:sldId id="458" r:id="rId21"/>
    <p:sldId id="459" r:id="rId22"/>
    <p:sldId id="441" r:id="rId23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eeting" id="{3018409C-EB3E-4CC4-BB88-3487C06C48D9}">
          <p14:sldIdLst>
            <p14:sldId id="412"/>
            <p14:sldId id="418"/>
            <p14:sldId id="413"/>
            <p14:sldId id="422"/>
            <p14:sldId id="421"/>
            <p14:sldId id="446"/>
            <p14:sldId id="445"/>
            <p14:sldId id="423"/>
            <p14:sldId id="447"/>
            <p14:sldId id="451"/>
            <p14:sldId id="448"/>
            <p14:sldId id="452"/>
            <p14:sldId id="449"/>
            <p14:sldId id="450"/>
            <p14:sldId id="453"/>
            <p14:sldId id="454"/>
            <p14:sldId id="455"/>
            <p14:sldId id="456"/>
            <p14:sldId id="457"/>
            <p14:sldId id="458"/>
            <p14:sldId id="459"/>
            <p14:sldId id="4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475" autoAdjust="0"/>
  </p:normalViewPr>
  <p:slideViewPr>
    <p:cSldViewPr snapToGrid="0">
      <p:cViewPr>
        <p:scale>
          <a:sx n="100" d="100"/>
          <a:sy n="100" d="100"/>
        </p:scale>
        <p:origin x="936" y="3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8:22:0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24575,'1'18'0,"2"-1"0,0 0 0,1 0 0,1 0 0,0-1 0,14 29 0,7 25 0,-10-20 0,-3 0 0,-2 1 0,-2 1 0,-2 0 0,0 68 0,-9-62 0,4 0 0,12 84 0,-7-78 0,-2 0 0,-6 95 0,0-61 0,-1-60 0,-9 52 0,5-51 0,-2 50 0,6-49 0,-9 48 0,5-49 0,-1 50 0,6-52 0,0-20 0,1 0 0,0 1 0,1-1 0,6 28 0,-5-40 0,-1 1 0,1-1 0,0 0 0,1 0 0,-1 0 0,1-1 0,0 1 0,0-1 0,0 1 0,1-1 0,0 0 0,-1 0 0,1-1 0,1 1 0,-1-1 0,1 0 0,-1 0 0,1 0 0,5 2 0,47 18 0,2-2 0,96 21 0,-22-6 0,-99-28 0,1 0 0,0-3 0,57 3 0,107-9 0,-67-2 0,-72 3 0,76-10 0,-113 6 0,1-1 0,-1 0 0,0-2 0,0-1 0,-1 0 0,26-15 0,28-22 0,-2-4 0,-2-2 0,84-79 0,-139 115 0,0-1 0,-1 0 0,0-2 0,-2 0 0,0 0 0,-1-2 0,-1 1 0,-1-2 0,0 1 0,-2-2 0,0 1 0,-2-1 0,0 0 0,5-34 0,-11 51 0,11-92 0,-1-108 0,-9 54 0,-5-135 0,-3 249 0,-1 1 0,-1 0 0,-26-67 0,2 7 0,4-2 0,-28-87 0,48 163-273,1 0 0,1-1 0,1 0 0,-4-39 0,8 40-6553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8:23:00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24575,'49'0'0,"-10"-1"0,0 1 0,-1 3 0,65 11 0,-83-11 0,-1 0 0,39-1 0,-45-2 0,1 0 0,0 1 0,0 0 0,-1 1 0,1 1 0,-1 0 0,25 9 0,85 51-1365,-105-54-5461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8:23:02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1 694 24575,'0'-3'0,"1"-1"0,0 1 0,1 0 0,-1 0 0,0-1 0,1 1 0,0 0 0,0 0 0,0 1 0,0-1 0,0 0 0,5-4 0,33-28 0,-28 28 0,0 0 0,0 1 0,0 1 0,1 0 0,0 1 0,18-4 0,-14 4 0,0-2 0,31-12 0,-17 3 0,54-16 0,-8 3 0,-73 26 0,-1 0 0,1 0 0,-1-1 0,0 1 0,0-1 0,0 0 0,-1 0 0,1 0 0,-1 0 0,0-1 0,1 1 0,-1 0 0,-1-1 0,1 0 0,0 1 0,-1-1 0,0 0 0,0 0 0,0 0 0,0 0 0,-1 0 0,1 0 0,-1-4 0,1-12 0,-1-1 0,-1 0 0,-4-20 0,4 34 0,0 1 0,-1-1 0,0 1 0,0-1 0,0 1 0,-1 0 0,0 0 0,-1 0 0,1 1 0,-8-10 0,-50-47 0,47 50 0,0-2 0,-23-28 0,0-17-1365,30 41-5461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8:23:22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8:23:22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8:23:22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8:23:22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8:22:06.31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1 362 24575,'0'0'0,"0"-5"0,0-6 0,0-4 0,0-5 0,5 2 0,0-2 0,0-1 0,4 4 0,0-2 0,3 5 0,-1-2 0,3 4 0,3-2 0,-3-2 0,3 2 0,2 3 0,2 3 0,2 3 0,1 3 0,1 1 0,0 1 0,2 0 0,-1 1 0,-5 5 0,-1-1 0,-4 6 0,0 4 0,-4 4 0,2-3 0,-3 3 0,3-3 0,-3 0 0,3-3 0,-3 2 0,3 2 0,-3 2 0,3-2 0,-2 1 0,2-3 0,2-5 0,4 3 0,2-4 0,2-1 0,1-4 0,1-1 0,5-1 0,0-2 0,1 0 0,3-1 0,-1-4 0,-1-1 0,-1-5 0,-3 1 0,-1-3 0,-2-4 0,0 2 0,0 3 0,-1-2 0,0 4 0,-4-4 0,-1 4 0,0-4 0,-4-2 0,1 2 0,1-3 0,3-1 0,1-3 0,1-2 0,2-1 0,1 4 0,-6 0 0,1 4 0,0 5 0,0-2 0,2 4 0,1 2 0,1 3 0,0 1 0,1 2 0,-1 1 0,1 0 0,0 0 0,0 1 0,0-1 0,0 1 0,-1-1 0,1 0 0,0 0 0,-1 0 0,1 0 0,-6 5 0,1 0 0,-1 0 0,-4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8:22:25.72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367.7168"/>
      <inkml:brushProperty name="anchorY" value="-4441.51123"/>
      <inkml:brushProperty name="scaleFactor" value="0.5"/>
    </inkml:brush>
  </inkml:definitions>
  <inkml:trace contextRef="#ctx0" brushRef="#br0">1 27 24575,'0'0'0,"0"-4"0,5-2 0,6 0 0,4 2 0,5 1 0,4 1 0,1 1 0,1 1 0,0 0 0,1 0 0,0 0 0,-1 0 0,0 0 0,0 1 0,0 4 0,-1 0 0,1 0 0,0-1 0,-6 5 0,1-2 0,-1-1 0,1-1 0,2-2 0,-5 4 0,2-1 0,-1 0 0,-2 3 0,0-1 0,2-1 0,1 4 0,8-3 0,1-1 0,1 4 0,-1-3 0,0 0 0,-1-3 0,-1-2 0,-5 4 0,-2-1 0,1-1 0,0 4 0,1-1 0,2-1 0,0-2 0,-4 4 0,1-2 0,-1-1 0,2 3 0,0 0 0,2-3 0,1 5 0,0-3 0,1 4 0,0-1 0,0 2 0,-6 4 0,1-3 0,-6 3 0,2-3 0,0 1 0,2-2 0,3-4 0,-4 3 0,1-3 0,1-2 0,-4 3 0,2-2 0,1 4 0,-4 3 0,2-1 0,2 2 0,1 3 0,-2 1 0,0-2 0,-3 1 0,1-4 0,-4-4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8:22:19.21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44.91797"/>
      <inkml:brushProperty name="anchorY" value="-930.85651"/>
      <inkml:brushProperty name="scaleFactor" value="0.5"/>
    </inkml:brush>
  </inkml:definitions>
  <inkml:trace contextRef="#ctx0" brushRef="#br0">0 105 24575,'0'0'0,"0"-4"0,0-7 0,5 0 0,0-3 0,6 1 0,3 3 0,0-3 0,3 3 0,2 2 0,2 3 0,7 2 0,2 1 0,6 1 0,5 2 0,-2-1 0,9 0 0,-3 1 0,-8 4 0,-4 1 0,-5 0 0,-2 3 0,3 5 0,1-2 0,-1-2 0,4 3 0,1-2 0,-2-3 0,-1-2 0,-7 2 0,-2-1 0,0 4 0,4-1 0,2-2 0,1 3 0,-1-2 0,0-2 0,0 3 0,3-1 0,6 3 0,5 4 0,4-3 0,2-1 0,-2-4 0,-5-3 0,-5-2 0,-3-2 0,-9 4 0,2 0 0,5 5 0,5 4 0,6-1 0,4-2 0,-2-2 0,1-4 0,-8 3 0,-5 4 0,2-1 0,-8 3 0,-2-2 0,5 3 0,-6 3 0,0-4 0,0 3 0,0-3 0,-4-3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8:22:22.09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6311.63281"/>
      <inkml:brushProperty name="anchorY" value="-2575.01001"/>
      <inkml:brushProperty name="scaleFactor" value="0.5"/>
    </inkml:brush>
  </inkml:definitions>
  <inkml:trace contextRef="#ctx0" brushRef="#br0">1 0 24575,'0'0'0,"4"0"0,3 5 0,8 5 0,5 1 0,4-2 0,3 4 0,0-3 0,1-1 0,-1-3 0,0-3 0,-1 4 0,1-1 0,-2-1 0,1-1 0,0-1 0,-1-2 0,1 0 0,0-1 0,-1 5 0,1 0 0,-1 1 0,1-2 0,0 4 0,-1-1 0,1-1 0,-1-1 0,-4 3 0,-1-1 0,1 0 0,0-3 0,2 4 0,1-1 0,0-1 0,1-1 0,1 3 0,0-1 0,0 4 0,-1-1 0,1-2 0,0-2 0,5 3 0,0-1 0,0-2 0,-1-1 0,-1-3 0,-7 5 0,0 4 0,3 0 0,2-2 0,1-2 0,-1-2 0,1 3 0,-1-1 0,0-2 0,-1-1 0,-5 4 0,-1-1 0,1-1 0,-5 3 0,1-1 0,1 0 0,7 2 0,3-2 0,0-1 0,1-1 0,0 2 0,-1-1 0,-6 4 0,-1-1 0,-5 3 0,0-1 0,-4 2 0,-3 3 0,2-3 0,-3 3 0,4-3 0,-3 1 0,-1-2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8:22:44.10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838.61816"/>
      <inkml:brushProperty name="anchorY" value="-5023.51611"/>
      <inkml:brushProperty name="scaleFactor" value="0.5"/>
    </inkml:brush>
  </inkml:definitions>
  <inkml:trace contextRef="#ctx0" brushRef="#br0">0 690 24575,'0'0'0,"5"0"0,6 0 0,5 0 0,4 0 0,3 0 0,2 0 0,1 0 0,1 0 0,-1 0 0,1 0 0,-1 0 0,0 0 0,0 0 0,0 0 0,0 0 0,0 0 0,-1 0 0,1 0 0,-6 5 0,0 0 0,1 1 0,0-2 0,2-1 0,0-1 0,2-1 0,0-1 0,1 0 0,0 0 0,-1 0 0,1 0 0,0 0 0,-5-6 0,-6-4 0,-5-6 0,-4-4 0,-3-3 0,-3-2 0,0-1 0,-1-1 0,-1 0 0,2 1 0,-1-1 0,0 1 0,-4 1 0,0-1 0,0 0 0,0 1 0,2-1 0,1 0 0,1 1 0,1-1 0,0 0 0,0 1 0,0-1 0,1 0 0,-1 1 0,0-1 0,0 1 0,0-1 0,0 0 0,0 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8:22:52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17 592 24575,'-10'-140'0,"5"101"0,5 35 0,-1 0 0,1 0 0,0 0 0,0 0 0,0-1 0,0 1 0,1 0 0,0 0 0,0 0 0,0 0 0,0 0 0,1 0 0,-1 0 0,1 0 0,0 1 0,0-1 0,1 0 0,-1 1 0,1 0 0,-1 0 0,1-1 0,0 2 0,0-1 0,4-3 0,5-1 0,0 1 0,1 0 0,-1 1 0,1 0 0,24-6 0,-8 3 0,-27 7 0,0 1 0,0-1 0,0 1 0,0-1 0,0 0 0,0 0 0,0 0 0,0 0 0,-1 0 0,1 0 0,0 0 0,-1-1 0,1 1 0,-1-1 0,1 1 0,1-4 0,-2 4 0,-1 0 0,0 0 0,0 0 0,0 0 0,0 0 0,0 0 0,0 0 0,0 0 0,0 0 0,0 0 0,0 0 0,-1 0 0,1 0 0,0 0 0,-1 1 0,1-1 0,-1 0 0,1 0 0,-1 0 0,1 0 0,-1 1 0,1-1 0,-1 0 0,-1-1 0,-5-4 0,-1-1 0,0 1 0,-1 1 0,-17-10 0,20 12 0,-7-7 0,14 3 0,26-1 0,43 5 0,-70 3 0,32 2 0,32 0 0,-60-2 0,-1 0 0,1 0 0,-1-1 0,0 1 0,1-1 0,-1 0 0,0 0 0,1 0 0,-1-1 0,0 1 0,0-1 0,0 1 0,5-5 0,-8 6 0,1-1 0,-1 1 0,1-1 0,-1 1 0,1-1 0,-1 1 0,0-1 0,1 1 0,-1-1 0,0 1 0,1-1 0,-1 0 0,0 1 0,0-1 0,0 1 0,1-1 0,-1 0 0,0 1 0,0-1 0,0 0 0,0 1 0,0-1 0,0 0 0,0 1 0,-1-1 0,1 1 0,0-1 0,0 0 0,0 1 0,-1-1 0,1 0 0,-18-18 0,-1-3 0,18 21 0,1 0 0,-1 0 0,1 0 0,0 0 0,0 0 0,-1 0 0,1 0 0,0 0 0,0 0 0,0 0 0,0 0 0,0 0 0,0 0 0,0 1 0,0-1 0,1 0 0,-1 0 0,0 0 0,1 0 0,-1 0 0,0 0 0,1 0 0,-1 0 0,1 1 0,-1-1 0,1 0 0,1-1 0,2-1 0,-1-1 0,1 1 0,1 0 0,-1 1 0,0-1 0,1 1 0,-1 0 0,1 0 0,-1 0 0,1 0 0,6 0 0,58-10 0,-55 10 0,34-3-682,66 1-1,-92 4-6143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8:22:54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24575,'82'-1'0,"94"3"0,-163 1 0,-1 0 0,1 1 0,-1 1 0,0-1 0,0 2 0,0 0 0,0 1 0,17 13 0,32 16 0,-2 0 0,-46-27 0,0-1 0,0-1 0,1 0 0,17 7 0,-21-11-118,-2 0-38,0-1 0,0 1 0,0 0 0,-1 1 0,1 0 1,-1 0-1,8 6 0,-2 4-6670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0T08:22:57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24575,'56'2'0,"78"13"0,-119-13 0,45 5 0,46 9 0,-81-12 0,-1 2 0,0 1 0,0 1 0,-1 0 0,0 2 0,0 1 0,-1 1 0,41 29 0,-49-30-1365,-1-2-5461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F16E7CE-FEBB-4493-8220-BFF71D497981}" type="datetimeFigureOut">
              <a:rPr lang="ko-KR" altLang="en-US"/>
              <a:pPr>
                <a:defRPr/>
              </a:pPr>
              <a:t>2023-01-10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fld id="{9DAB5001-E758-487A-9C1A-AE03BC355EF7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616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307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6700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207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777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572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415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595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37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6519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234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22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310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529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1257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061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940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642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182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386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1302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7878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B5001-E758-487A-9C1A-AE03BC355EF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34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34F7-99A6-4E21-8F1A-3C8C1FCEF1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09339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8D94-AF47-4C74-8585-9AA74F2AC2B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33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C2367-6E18-4920-9E77-B10D04EE2D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702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직선 연결선 13"/>
          <p:cNvCxnSpPr/>
          <p:nvPr userDrawn="1"/>
        </p:nvCxnSpPr>
        <p:spPr>
          <a:xfrm flipH="1">
            <a:off x="5070480" y="0"/>
            <a:ext cx="6894513" cy="685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연세제목체" panose="02030504000101010101" pitchFamily="18" charset="-127"/>
              <a:ea typeface="연세제목체" panose="02030504000101010101" pitchFamily="18" charset="-127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0" y="6624638"/>
            <a:ext cx="12192000" cy="233362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3" name="직사각형 12"/>
          <p:cNvSpPr/>
          <p:nvPr userDrawn="1"/>
        </p:nvSpPr>
        <p:spPr>
          <a:xfrm>
            <a:off x="0" y="6638931"/>
            <a:ext cx="12192000" cy="231775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9" name="제목 28"/>
          <p:cNvSpPr>
            <a:spLocks noGrp="1"/>
          </p:cNvSpPr>
          <p:nvPr>
            <p:ph type="title"/>
          </p:nvPr>
        </p:nvSpPr>
        <p:spPr>
          <a:xfrm>
            <a:off x="515137" y="2274060"/>
            <a:ext cx="4569103" cy="1325563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latin typeface="연세제목체" panose="02030504000101010101" pitchFamily="18" charset="-127"/>
                <a:ea typeface="연세제목체" panose="02030504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9167813" y="6624638"/>
            <a:ext cx="2743200" cy="2460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17C6C5-34E4-4956-8D66-BE0723706F5D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014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-1588"/>
            <a:ext cx="12192000" cy="2333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 userDrawn="1"/>
        </p:nvSpPr>
        <p:spPr>
          <a:xfrm>
            <a:off x="0" y="6638931"/>
            <a:ext cx="12192000" cy="231775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0310" y="1115400"/>
            <a:ext cx="11578759" cy="527088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0307" y="346273"/>
            <a:ext cx="7794548" cy="396000"/>
          </a:xfrm>
        </p:spPr>
        <p:txBody>
          <a:bodyPr>
            <a:normAutofit/>
          </a:bodyPr>
          <a:lstStyle>
            <a:lvl1pPr>
              <a:defRPr sz="2000">
                <a:latin typeface="연세제목체" panose="02030504000101010101" pitchFamily="18" charset="-127"/>
                <a:ea typeface="연세제목체" panose="02030504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14" name="슬라이드 번호 개체 틀 28"/>
          <p:cNvSpPr>
            <a:spLocks noGrp="1"/>
          </p:cNvSpPr>
          <p:nvPr>
            <p:ph type="sldNum" sz="quarter" idx="11"/>
          </p:nvPr>
        </p:nvSpPr>
        <p:spPr>
          <a:xfrm>
            <a:off x="9167813" y="6638930"/>
            <a:ext cx="2743200" cy="2190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B0C2A7-D820-4840-B70A-312C70C92640}" type="slidenum">
              <a:rPr lang="ko-KR" altLang="en-US"/>
              <a:pPr/>
              <a:t>‹#›</a:t>
            </a:fld>
            <a:endParaRPr lang="ko-KR" altLang="en-US"/>
          </a:p>
        </p:txBody>
      </p:sp>
      <p:cxnSp>
        <p:nvCxnSpPr>
          <p:cNvPr id="3" name="직선 연결선 2"/>
          <p:cNvCxnSpPr/>
          <p:nvPr userDrawn="1"/>
        </p:nvCxnSpPr>
        <p:spPr>
          <a:xfrm flipV="1">
            <a:off x="0" y="857251"/>
            <a:ext cx="12192000" cy="1632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16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954" y="5975350"/>
            <a:ext cx="15922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연세제목체" panose="02030504000101010101" pitchFamily="18" charset="-127"/>
              <a:ea typeface="연세제목체" panose="02030504000101010101" pitchFamily="18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6638931"/>
            <a:ext cx="12192000" cy="231775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슬라이드 번호 개체 틀 28"/>
          <p:cNvSpPr>
            <a:spLocks noGrp="1"/>
          </p:cNvSpPr>
          <p:nvPr>
            <p:ph type="sldNum" sz="quarter" idx="11"/>
          </p:nvPr>
        </p:nvSpPr>
        <p:spPr>
          <a:xfrm>
            <a:off x="9167813" y="657225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F1B3-28DB-4CB6-B0F5-9E68B261605F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024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7" y="5930900"/>
            <a:ext cx="1593851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FFC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연세제목체" panose="02030504000101010101" pitchFamily="18" charset="-127"/>
              <a:ea typeface="연세제목체" panose="02030504000101010101" pitchFamily="18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0" y="6638931"/>
            <a:ext cx="12192000" cy="231775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52651" y="2778275"/>
            <a:ext cx="7886700" cy="1325563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2800">
                <a:solidFill>
                  <a:schemeClr val="bg1"/>
                </a:solidFill>
                <a:latin typeface="연세제목체" panose="02030504000101010101" pitchFamily="18" charset="-127"/>
                <a:ea typeface="연세제목체" panose="02030504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7" name="바닥글 개체 틀 27"/>
          <p:cNvSpPr>
            <a:spLocks noGrp="1"/>
          </p:cNvSpPr>
          <p:nvPr>
            <p:ph type="ftr" sz="quarter" idx="10"/>
          </p:nvPr>
        </p:nvSpPr>
        <p:spPr>
          <a:xfrm>
            <a:off x="4038600" y="657225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28"/>
          <p:cNvSpPr>
            <a:spLocks noGrp="1"/>
          </p:cNvSpPr>
          <p:nvPr>
            <p:ph type="sldNum" sz="quarter" idx="11"/>
          </p:nvPr>
        </p:nvSpPr>
        <p:spPr>
          <a:xfrm>
            <a:off x="9167813" y="657225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E9A20A-C950-4085-88EB-ACB8639F28C8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11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6207" y="6233886"/>
            <a:ext cx="2743200" cy="365125"/>
          </a:xfrm>
        </p:spPr>
        <p:txBody>
          <a:bodyPr/>
          <a:lstStyle/>
          <a:p>
            <a:fld id="{B6B0C2A7-D820-4840-B70A-312C70C9264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-1588"/>
            <a:ext cx="12192000" cy="2333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6638931"/>
            <a:ext cx="12192000" cy="231775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bg1"/>
              </a:solidFill>
            </a:endParaRPr>
          </a:p>
        </p:txBody>
      </p:sp>
      <p:cxnSp>
        <p:nvCxnSpPr>
          <p:cNvPr id="9" name="직선 연결선 8"/>
          <p:cNvCxnSpPr/>
          <p:nvPr userDrawn="1"/>
        </p:nvCxnSpPr>
        <p:spPr>
          <a:xfrm flipV="1">
            <a:off x="0" y="857251"/>
            <a:ext cx="12192000" cy="1632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51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34F7-99A6-4E21-8F1A-3C8C1FCEF1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97689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E717-D758-4161-BEDD-F52D3E38D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63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3393-72DE-4DDE-9442-685FCADD1C7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789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E1F97-C1FE-4871-8AE5-81686AFF44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19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34F7-99A6-4E21-8F1A-3C8C1FCEF1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348452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CF6A2-55D6-4579-A878-AF718FD709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10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202F-ADDD-45FD-8873-9EAE90A2B2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50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34F7-99A6-4E21-8F1A-3C8C1FCEF1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612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686" r:id="rId12"/>
    <p:sldLayoutId id="2147483687" r:id="rId13"/>
    <p:sldLayoutId id="2147483688" r:id="rId14"/>
    <p:sldLayoutId id="2147483689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1516965" y="3090270"/>
            <a:ext cx="8816323" cy="396000"/>
          </a:xfrm>
        </p:spPr>
        <p:txBody>
          <a:bodyPr>
            <a:noAutofit/>
          </a:bodyPr>
          <a:lstStyle/>
          <a:p>
            <a:pPr algn="ctr"/>
            <a:r>
              <a:rPr lang="en-US" altLang="ko-KR" sz="2400" b="1" dirty="0"/>
              <a:t>Lot targeting and lot dispatching decision policies for semiconductor manufacturing: </a:t>
            </a:r>
            <a:r>
              <a:rPr lang="en-US" altLang="ko-KR" sz="2400" b="1" dirty="0" err="1"/>
              <a:t>optimisation</a:t>
            </a:r>
            <a:r>
              <a:rPr lang="en-US" altLang="ko-KR" sz="2400" b="1" dirty="0"/>
              <a:t> under uncertainty with simulation</a:t>
            </a:r>
            <a:br>
              <a:rPr lang="en-US" altLang="ko-KR" sz="1800" b="1" dirty="0">
                <a:latin typeface="+mn-ea"/>
                <a:ea typeface="+mn-ea"/>
              </a:rPr>
            </a:br>
            <a:br>
              <a:rPr lang="en-US" altLang="ko-KR" sz="1800" b="1" dirty="0">
                <a:latin typeface="+mn-ea"/>
                <a:ea typeface="+mn-ea"/>
              </a:rPr>
            </a:br>
            <a:r>
              <a:rPr lang="en-US" altLang="ko-KR" sz="1800" dirty="0">
                <a:latin typeface="+mn-ea"/>
                <a:ea typeface="+mn-ea"/>
              </a:rPr>
              <a:t>Presented by Byun Min Kim </a:t>
            </a:r>
            <a:endParaRPr lang="ko-KR" altLang="en-US" sz="1800" dirty="0">
              <a:latin typeface="+mn-ea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D4BB4D-C330-F656-DA54-91385E61FB81}"/>
              </a:ext>
            </a:extLst>
          </p:cNvPr>
          <p:cNvSpPr txBox="1"/>
          <p:nvPr/>
        </p:nvSpPr>
        <p:spPr>
          <a:xfrm>
            <a:off x="0" y="350981"/>
            <a:ext cx="449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2023.01.11 ORLAB seminar</a:t>
            </a:r>
            <a:endParaRPr lang="ko-KR" altLang="en-US" dirty="0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2B050E2D-31A4-288B-823B-E952B74C052B}"/>
              </a:ext>
            </a:extLst>
          </p:cNvPr>
          <p:cNvCxnSpPr>
            <a:cxnSpLocks/>
          </p:cNvCxnSpPr>
          <p:nvPr/>
        </p:nvCxnSpPr>
        <p:spPr>
          <a:xfrm>
            <a:off x="1727200" y="2004291"/>
            <a:ext cx="83958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CB48881-EA84-CCD2-B27A-1663BCE63517}"/>
              </a:ext>
            </a:extLst>
          </p:cNvPr>
          <p:cNvCxnSpPr>
            <a:cxnSpLocks/>
          </p:cNvCxnSpPr>
          <p:nvPr/>
        </p:nvCxnSpPr>
        <p:spPr>
          <a:xfrm>
            <a:off x="1727200" y="4290291"/>
            <a:ext cx="83958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24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118501" y="354151"/>
            <a:ext cx="11402096" cy="39600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Method (Equation)</a:t>
            </a:r>
            <a:endParaRPr lang="ko-KR" altLang="en-US" sz="2400" b="1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9</a:t>
            </a:r>
            <a:endParaRPr lang="ko-KR" altLang="en-US" dirty="0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CFFBFF76-D94A-C05E-48FE-59C563CE8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00" y="1406565"/>
            <a:ext cx="9145889" cy="60602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63D925F-3D4F-E175-9712-5FB9A0FF377B}"/>
              </a:ext>
            </a:extLst>
          </p:cNvPr>
          <p:cNvSpPr txBox="1"/>
          <p:nvPr/>
        </p:nvSpPr>
        <p:spPr>
          <a:xfrm>
            <a:off x="99225" y="1019928"/>
            <a:ext cx="5691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Total amount of fluid k in machine s at time t </a:t>
            </a:r>
            <a:endParaRPr lang="ko-KR" altLang="en-US" sz="1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2F71FE-2ACF-E774-7BAE-5B2460D989A4}"/>
              </a:ext>
            </a:extLst>
          </p:cNvPr>
          <p:cNvSpPr txBox="1"/>
          <p:nvPr/>
        </p:nvSpPr>
        <p:spPr>
          <a:xfrm>
            <a:off x="213525" y="2145782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initial amount of fluid k in machine s </a:t>
            </a:r>
            <a:r>
              <a:rPr lang="en-US" altLang="ko-KR" sz="1400" b="1" dirty="0"/>
              <a:t>+</a:t>
            </a:r>
            <a:r>
              <a:rPr lang="en-US" altLang="ko-KR" sz="1400" dirty="0"/>
              <a:t> the external amount of fluid k arriving at machine s </a:t>
            </a:r>
            <a:r>
              <a:rPr lang="en-US" altLang="ko-KR" sz="1400" b="1" dirty="0"/>
              <a:t>+</a:t>
            </a:r>
            <a:r>
              <a:rPr lang="en-US" altLang="ko-KR" sz="1400" dirty="0"/>
              <a:t> the sum of all the fluids that becomes fluid k and that are sent to machine s </a:t>
            </a:r>
            <a:r>
              <a:rPr lang="en-US" altLang="ko-KR" sz="1400" b="1" dirty="0"/>
              <a:t>-</a:t>
            </a:r>
            <a:r>
              <a:rPr lang="en-US" altLang="ko-KR" sz="1400" dirty="0"/>
              <a:t> all the fluid k processed at machine s up to time t</a:t>
            </a:r>
            <a:endParaRPr lang="ko-KR" altLang="en-US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354BE1-232F-9A9F-3DDC-951E153E329D}"/>
              </a:ext>
            </a:extLst>
          </p:cNvPr>
          <p:cNvSpPr txBox="1"/>
          <p:nvPr/>
        </p:nvSpPr>
        <p:spPr>
          <a:xfrm>
            <a:off x="251625" y="4151610"/>
            <a:ext cx="5691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Variation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at time t </a:t>
            </a:r>
            <a:endParaRPr lang="ko-KR" altLang="en-US" sz="1400" b="1" dirty="0"/>
          </a:p>
        </p:txBody>
      </p:sp>
      <p:sp>
        <p:nvSpPr>
          <p:cNvPr id="3" name="화살표: 아래쪽 2">
            <a:extLst>
              <a:ext uri="{FF2B5EF4-FFF2-40B4-BE49-F238E27FC236}">
                <a16:creationId xmlns:a16="http://schemas.microsoft.com/office/drawing/2014/main" id="{5A2CE956-EEEC-286D-99C8-BAEA0CE8E272}"/>
              </a:ext>
            </a:extLst>
          </p:cNvPr>
          <p:cNvSpPr/>
          <p:nvPr/>
        </p:nvSpPr>
        <p:spPr>
          <a:xfrm>
            <a:off x="560402" y="3286466"/>
            <a:ext cx="291300" cy="523221"/>
          </a:xfrm>
          <a:prstGeom prst="downArrow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BE87F-E0D0-4588-58A5-B529920E07C4}"/>
              </a:ext>
            </a:extLst>
          </p:cNvPr>
          <p:cNvSpPr txBox="1"/>
          <p:nvPr/>
        </p:nvSpPr>
        <p:spPr>
          <a:xfrm>
            <a:off x="1056487" y="3356720"/>
            <a:ext cx="791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Differentiate for t to calculate variation</a:t>
            </a:r>
            <a:endParaRPr lang="ko-KR" altLang="en-US" sz="1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6AE4A6E-CF7F-4833-0A19-5DDACD053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00" y="4773046"/>
            <a:ext cx="101441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1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118501" y="354151"/>
            <a:ext cx="11402096" cy="39600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Method </a:t>
            </a:r>
            <a:r>
              <a:rPr lang="en-US" altLang="ko-KR" sz="2400" b="1" dirty="0">
                <a:latin typeface="+mj-ea"/>
              </a:rPr>
              <a:t>(Calculate available period )</a:t>
            </a:r>
            <a:endParaRPr lang="ko-KR" altLang="en-US" sz="2400" b="1" dirty="0">
              <a:latin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354387F-33AA-07FA-3951-A9754D75A2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0"/>
          <a:stretch/>
        </p:blipFill>
        <p:spPr>
          <a:xfrm>
            <a:off x="337576" y="1276390"/>
            <a:ext cx="8006324" cy="2007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BD368B-382C-CE72-FA3E-1FFDD241E905}"/>
              </a:ext>
            </a:extLst>
          </p:cNvPr>
          <p:cNvSpPr txBox="1"/>
          <p:nvPr/>
        </p:nvSpPr>
        <p:spPr>
          <a:xfrm>
            <a:off x="161925" y="968613"/>
            <a:ext cx="100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FM1</a:t>
            </a:r>
            <a:endParaRPr lang="ko-KR" altLang="en-US" sz="1400" b="1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023B676-F984-AB78-D887-2933B9E48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" y="3632003"/>
            <a:ext cx="1438275" cy="6000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4D5B7FF-0C6C-E1A4-B702-FAAB239B78A6}"/>
              </a:ext>
            </a:extLst>
          </p:cNvPr>
          <p:cNvSpPr txBox="1"/>
          <p:nvPr/>
        </p:nvSpPr>
        <p:spPr>
          <a:xfrm>
            <a:off x="1876425" y="3677291"/>
            <a:ext cx="7509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= throughput of the system</a:t>
            </a:r>
            <a:endParaRPr lang="ko-KR" alt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483D41-7C94-05DE-C39D-8692DC9FAE28}"/>
              </a:ext>
            </a:extLst>
          </p:cNvPr>
          <p:cNvSpPr txBox="1"/>
          <p:nvPr/>
        </p:nvSpPr>
        <p:spPr>
          <a:xfrm>
            <a:off x="233361" y="4408543"/>
            <a:ext cx="10177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(4) = Constraint (4) states that for all the fluids that have zero inventory level at a given machine cannot decrease over time, otherwise the problem would be infeasible </a:t>
            </a:r>
            <a:endParaRPr lang="ko-KR" alt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4CE618-A753-4DB7-1018-71FFB810AF61}"/>
              </a:ext>
            </a:extLst>
          </p:cNvPr>
          <p:cNvSpPr txBox="1"/>
          <p:nvPr/>
        </p:nvSpPr>
        <p:spPr>
          <a:xfrm>
            <a:off x="242887" y="5056964"/>
            <a:ext cx="1017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(5) = Constraint (5) states that every machine cannot work more than 100% of the time</a:t>
            </a:r>
            <a:endParaRPr lang="ko-KR" alt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AD5F6D-3988-1555-BCEE-FB17D7C92C3E}"/>
              </a:ext>
            </a:extLst>
          </p:cNvPr>
          <p:cNvSpPr txBox="1"/>
          <p:nvPr/>
        </p:nvSpPr>
        <p:spPr>
          <a:xfrm>
            <a:off x="233361" y="5581610"/>
            <a:ext cx="1017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(6) = Constraint (6) defines the lower and upper bounds for each variable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25254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118501" y="354151"/>
            <a:ext cx="11402096" cy="39600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Method </a:t>
            </a:r>
            <a:r>
              <a:rPr lang="en-US" altLang="ko-KR" sz="2400" b="1" dirty="0">
                <a:latin typeface="+mj-ea"/>
              </a:rPr>
              <a:t>(Calculate available period )</a:t>
            </a:r>
            <a:endParaRPr lang="ko-KR" altLang="en-US" sz="2400" b="1" dirty="0">
              <a:latin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11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3020E8B-F2BE-E273-9FA3-5635B56B5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01" y="1193120"/>
            <a:ext cx="8606519" cy="932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49974F-E53E-4D84-8E9D-14DA1A4A14BB}"/>
              </a:ext>
            </a:extLst>
          </p:cNvPr>
          <p:cNvSpPr txBox="1"/>
          <p:nvPr/>
        </p:nvSpPr>
        <p:spPr>
          <a:xfrm>
            <a:off x="214312" y="2970132"/>
            <a:ext cx="97488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/>
              <a:t>(FM1) will be valid for a limited period of time τ as determined by the pair (</a:t>
            </a:r>
            <a:r>
              <a:rPr lang="en-US" altLang="ko-KR" sz="1400" dirty="0" err="1"/>
              <a:t>k,s</a:t>
            </a:r>
            <a:r>
              <a:rPr lang="en-US" altLang="ko-KR" sz="1400" dirty="0"/>
              <a:t>) which first reaches zero inventory</a:t>
            </a:r>
            <a:endParaRPr lang="ko-KR" alt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A81F77-CBE0-8090-AB5E-8635AD3D0DD8}"/>
              </a:ext>
            </a:extLst>
          </p:cNvPr>
          <p:cNvSpPr txBox="1"/>
          <p:nvPr/>
        </p:nvSpPr>
        <p:spPr>
          <a:xfrm>
            <a:off x="4186357" y="5026959"/>
            <a:ext cx="410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***</a:t>
            </a:r>
            <a:r>
              <a:rPr lang="en-US" altLang="ko-KR" dirty="0"/>
              <a:t>Using </a:t>
            </a:r>
            <a:r>
              <a:rPr lang="en-US" altLang="ko-KR" sz="1800" dirty="0"/>
              <a:t>τ as available period</a:t>
            </a:r>
            <a:r>
              <a:rPr lang="ko-KR" altLang="en-US" sz="1800" dirty="0"/>
              <a:t>***</a:t>
            </a:r>
            <a:r>
              <a:rPr lang="en-US" altLang="ko-KR" sz="1800" dirty="0"/>
              <a:t> 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3C118-477A-5F9C-0D83-CB37CDFDD296}"/>
              </a:ext>
            </a:extLst>
          </p:cNvPr>
          <p:cNvSpPr txBox="1"/>
          <p:nvPr/>
        </p:nvSpPr>
        <p:spPr>
          <a:xfrm>
            <a:off x="214312" y="2414798"/>
            <a:ext cx="9439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τ means available period for fluid model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2998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118501" y="354151"/>
            <a:ext cx="11402096" cy="39600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Method (</a:t>
            </a:r>
            <a:r>
              <a:rPr lang="en-US" altLang="ko-KR" sz="2400" b="1" dirty="0">
                <a:latin typeface="+mj-ea"/>
              </a:rPr>
              <a:t>Calculate Fluid model)</a:t>
            </a:r>
            <a:endParaRPr lang="ko-KR" altLang="en-US" sz="2400" b="1" dirty="0">
              <a:latin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12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8EC83A-A5F0-C710-185C-B3B1754489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9"/>
          <a:stretch/>
        </p:blipFill>
        <p:spPr>
          <a:xfrm>
            <a:off x="118501" y="1752600"/>
            <a:ext cx="10190627" cy="3771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027FC9-DFE8-E899-EE4D-B63B0DA36964}"/>
              </a:ext>
            </a:extLst>
          </p:cNvPr>
          <p:cNvSpPr txBox="1"/>
          <p:nvPr/>
        </p:nvSpPr>
        <p:spPr>
          <a:xfrm>
            <a:off x="118501" y="1423988"/>
            <a:ext cx="1114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FM2</a:t>
            </a:r>
            <a:endParaRPr lang="ko-KR" altLang="en-US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8A5E4-985D-163D-DE8E-3E97FB35316F}"/>
              </a:ext>
            </a:extLst>
          </p:cNvPr>
          <p:cNvSpPr txBox="1"/>
          <p:nvPr/>
        </p:nvSpPr>
        <p:spPr>
          <a:xfrm>
            <a:off x="345281" y="5751384"/>
            <a:ext cx="2064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(8) + (9) means </a:t>
            </a:r>
            <a:endParaRPr lang="ko-KR" altLang="en-US" sz="14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AE2517C-B0AE-1AA0-1371-16834BC21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913" y="5654348"/>
            <a:ext cx="1533525" cy="6572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38CF1E-EB3F-DBF9-6163-9A31D6C28A01}"/>
              </a:ext>
            </a:extLst>
          </p:cNvPr>
          <p:cNvSpPr txBox="1"/>
          <p:nvPr/>
        </p:nvSpPr>
        <p:spPr>
          <a:xfrm>
            <a:off x="3457013" y="5751384"/>
            <a:ext cx="252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(I = </a:t>
            </a:r>
            <a:r>
              <a:rPr lang="en-US" altLang="ko-KR" sz="1800"/>
              <a:t>τ)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C2032B-DD75-3636-7152-4EB6CD4A1431}"/>
              </a:ext>
            </a:extLst>
          </p:cNvPr>
          <p:cNvSpPr txBox="1"/>
          <p:nvPr/>
        </p:nvSpPr>
        <p:spPr>
          <a:xfrm>
            <a:off x="118501" y="964168"/>
            <a:ext cx="6677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*</a:t>
            </a:r>
            <a:r>
              <a:rPr lang="en-US" altLang="ko-KR" sz="1400" b="1" dirty="0"/>
              <a:t>Calculate real fluid model using available period</a:t>
            </a:r>
            <a:r>
              <a:rPr lang="ko-KR" altLang="en-US" sz="1400" b="1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95343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118501" y="544651"/>
            <a:ext cx="11402096" cy="39600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latin typeface="+mj-ea"/>
              </a:rPr>
              <a:t>Method (Translate model to find lot targeting rule)</a:t>
            </a:r>
            <a:br>
              <a:rPr lang="ko-KR" altLang="en-US" sz="2400" b="1" dirty="0">
                <a:latin typeface="+mj-ea"/>
              </a:rPr>
            </a:br>
            <a:endParaRPr lang="ko-KR" altLang="en-US" sz="2400" b="1" dirty="0">
              <a:latin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13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6BA853-FDCF-4302-2250-85952ACF4C75}"/>
              </a:ext>
            </a:extLst>
          </p:cNvPr>
          <p:cNvSpPr txBox="1"/>
          <p:nvPr/>
        </p:nvSpPr>
        <p:spPr>
          <a:xfrm>
            <a:off x="118501" y="1066811"/>
            <a:ext cx="988218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Lot Targeting phase 1</a:t>
            </a:r>
            <a:r>
              <a:rPr lang="en-US" altLang="ko-KR" sz="1400" dirty="0"/>
              <a:t>: Once a machine finishes processing a given wafer, decide on which machine to send the wafer to for the next step of the processing</a:t>
            </a:r>
          </a:p>
          <a:p>
            <a:endParaRPr lang="en-US" altLang="ko-KR" sz="1400" dirty="0"/>
          </a:p>
          <a:p>
            <a:r>
              <a:rPr lang="en-US" altLang="ko-KR" sz="1400" b="1" dirty="0"/>
              <a:t>Lot Targeting phase 2</a:t>
            </a:r>
            <a:r>
              <a:rPr lang="en-US" altLang="ko-KR" sz="1400" dirty="0"/>
              <a:t>: Once we decide the target machine, decide where to send the wafer (to that machine, if available, otherwise to a storage location)</a:t>
            </a:r>
            <a:endParaRPr lang="ko-KR" alt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C3111C-100B-B7A0-8A07-3FB58EA7BA74}"/>
              </a:ext>
            </a:extLst>
          </p:cNvPr>
          <p:cNvSpPr txBox="1"/>
          <p:nvPr/>
        </p:nvSpPr>
        <p:spPr>
          <a:xfrm>
            <a:off x="118501" y="2810872"/>
            <a:ext cx="105584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/>
              <a:t>**</a:t>
            </a:r>
            <a:r>
              <a:rPr lang="en-US" altLang="ko-KR" sz="1400" dirty="0"/>
              <a:t>At least one machine is available: In this case, the target machine l ∗ is picked as follows</a:t>
            </a:r>
            <a:r>
              <a:rPr lang="ko-KR" altLang="en-US" sz="1400" dirty="0"/>
              <a:t>**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0DC2C5FE-F904-FA48-A09A-1ECE73AFC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3893239"/>
            <a:ext cx="3295650" cy="50482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70AAE48-42F3-B9D0-831B-928D44E02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" y="4500956"/>
            <a:ext cx="657225" cy="4381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377E1A-29C7-45FD-6190-C794E2211F31}"/>
              </a:ext>
            </a:extLst>
          </p:cNvPr>
          <p:cNvSpPr txBox="1"/>
          <p:nvPr/>
        </p:nvSpPr>
        <p:spPr>
          <a:xfrm>
            <a:off x="1014412" y="4525856"/>
            <a:ext cx="8895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= actual amount of fluid k processed in machine s and sent to machine l at time t</a:t>
            </a:r>
            <a:endParaRPr lang="ko-KR" altLang="en-US" sz="1400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B791EA4E-E8E2-F359-27F8-0A9FAED2D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8" y="3244704"/>
            <a:ext cx="5848350" cy="5810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CC31A65-92DC-A82F-750E-D33A8042B9DD}"/>
              </a:ext>
            </a:extLst>
          </p:cNvPr>
          <p:cNvSpPr txBox="1"/>
          <p:nvPr/>
        </p:nvSpPr>
        <p:spPr>
          <a:xfrm>
            <a:off x="183075" y="5389829"/>
            <a:ext cx="105584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dirty="0"/>
              <a:t>**</a:t>
            </a:r>
            <a:r>
              <a:rPr lang="en-US" altLang="ko-KR" sz="1400" dirty="0"/>
              <a:t>If machine l ∗ is not available, we send the lot to the closest available storage location to l ∗</a:t>
            </a:r>
            <a:r>
              <a:rPr lang="ko-KR" altLang="en-US" sz="1400" dirty="0"/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07516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118501" y="544651"/>
            <a:ext cx="11402096" cy="39600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latin typeface="+mj-ea"/>
              </a:rPr>
              <a:t>Method (Translate model to find lot dispatching rule)</a:t>
            </a:r>
            <a:br>
              <a:rPr lang="ko-KR" altLang="en-US" sz="2400" b="1" dirty="0">
                <a:latin typeface="+mj-ea"/>
              </a:rPr>
            </a:br>
            <a:endParaRPr lang="ko-KR" altLang="en-US" sz="2400" b="1" dirty="0">
              <a:latin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14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05AB18-9D96-A6BA-0182-C22BC29E142A}"/>
              </a:ext>
            </a:extLst>
          </p:cNvPr>
          <p:cNvSpPr txBox="1"/>
          <p:nvPr/>
        </p:nvSpPr>
        <p:spPr>
          <a:xfrm>
            <a:off x="118501" y="947204"/>
            <a:ext cx="10539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Phase 1 (Lot Grouping) </a:t>
            </a:r>
            <a:r>
              <a:rPr lang="en-US" altLang="ko-KR" sz="1400" dirty="0"/>
              <a:t>: Once a machine becomes available, choose a subset of all the lots waiting to be processed, not the actual lot to be processed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5FCDA-ACC8-8E23-CC74-0AAC7BA37901}"/>
              </a:ext>
            </a:extLst>
          </p:cNvPr>
          <p:cNvSpPr txBox="1"/>
          <p:nvPr/>
        </p:nvSpPr>
        <p:spPr>
          <a:xfrm>
            <a:off x="173932" y="5454054"/>
            <a:ext cx="8982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Phase 2 (Lot Dispatching) : </a:t>
            </a:r>
            <a:r>
              <a:rPr lang="en-US" altLang="ko-KR" sz="1400" dirty="0"/>
              <a:t>Once a subset of lots has been selected, choose the actual lot to be processed</a:t>
            </a:r>
            <a:endParaRPr lang="ko-KR" altLang="en-US" sz="1400" dirty="0"/>
          </a:p>
          <a:p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38ECDE7-ECDD-FB44-4C24-DBFE73DA3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30" y="1522457"/>
            <a:ext cx="8343900" cy="71848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7C21EC1-313E-6DDB-3E43-99C99C048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10" y="2332839"/>
            <a:ext cx="3695700" cy="57953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8B6BE75-151B-3FFF-070D-02F4D0380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6461" y="3994849"/>
            <a:ext cx="3980838" cy="786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C59C6F-11FC-BB62-F568-70F6A36B6D49}"/>
              </a:ext>
            </a:extLst>
          </p:cNvPr>
          <p:cNvSpPr txBox="1"/>
          <p:nvPr/>
        </p:nvSpPr>
        <p:spPr>
          <a:xfrm>
            <a:off x="3178553" y="2851444"/>
            <a:ext cx="61864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/>
              <a:t>= actual amount of fluid k processed at machine s up to time t</a:t>
            </a:r>
            <a:endParaRPr lang="ko-KR" alt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AA9AD5-421E-5D9C-D682-CA693D8943D9}"/>
              </a:ext>
            </a:extLst>
          </p:cNvPr>
          <p:cNvSpPr txBox="1"/>
          <p:nvPr/>
        </p:nvSpPr>
        <p:spPr>
          <a:xfrm>
            <a:off x="3163277" y="4765721"/>
            <a:ext cx="61864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/>
              <a:t>= actual amount of fluid k processed up to time t</a:t>
            </a:r>
            <a:endParaRPr lang="ko-KR" altLang="en-US" sz="1400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92DD8B3F-0E2A-CC45-9516-1A4AA63C2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6019" y="2873904"/>
            <a:ext cx="657225" cy="3048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E1CF0A2-89F6-E225-3223-3ADC7451FD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30" y="3348518"/>
            <a:ext cx="8548471" cy="64633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B2B1B03-C414-F90E-FE92-67FB727D52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6494" y="4762016"/>
            <a:ext cx="666750" cy="381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2BE740-193A-3152-8AB7-0638E0859420}"/>
              </a:ext>
            </a:extLst>
          </p:cNvPr>
          <p:cNvSpPr txBox="1"/>
          <p:nvPr/>
        </p:nvSpPr>
        <p:spPr>
          <a:xfrm>
            <a:off x="1780439" y="6218442"/>
            <a:ext cx="8982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/>
              <a:t>Finally, having defined the fluid k∗, we pick the actual lot using the ‘First Come First Served’ policy</a:t>
            </a:r>
            <a:endParaRPr lang="ko-KR" altLang="en-US" sz="1400" dirty="0"/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6DCFCFF9-5599-63C5-1FD5-72F919194699}"/>
              </a:ext>
            </a:extLst>
          </p:cNvPr>
          <p:cNvSpPr/>
          <p:nvPr/>
        </p:nvSpPr>
        <p:spPr>
          <a:xfrm>
            <a:off x="5591939" y="5853262"/>
            <a:ext cx="227610" cy="292388"/>
          </a:xfrm>
          <a:prstGeom prst="downArrow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61416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118501" y="355585"/>
            <a:ext cx="11402096" cy="396000"/>
          </a:xfrm>
        </p:spPr>
        <p:txBody>
          <a:bodyPr>
            <a:noAutofit/>
          </a:bodyPr>
          <a:lstStyle/>
          <a:p>
            <a:r>
              <a:rPr lang="en-US" altLang="ko-KR" sz="2400" b="1">
                <a:latin typeface="+mj-ea"/>
              </a:rPr>
              <a:t>Experiments (terms)</a:t>
            </a:r>
            <a:endParaRPr lang="ko-KR" altLang="en-US" sz="2400" b="1" dirty="0">
              <a:latin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15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1DCD3-5AAD-B56B-7B33-F043306A8D8C}"/>
              </a:ext>
            </a:extLst>
          </p:cNvPr>
          <p:cNvSpPr txBox="1"/>
          <p:nvPr/>
        </p:nvSpPr>
        <p:spPr>
          <a:xfrm>
            <a:off x="118501" y="984666"/>
            <a:ext cx="6105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The effect of travel time </a:t>
            </a:r>
          </a:p>
          <a:p>
            <a:r>
              <a:rPr lang="en-US" altLang="ko-KR" sz="1400" dirty="0"/>
              <a:t>Travel time to processing time ratio (TR):</a:t>
            </a:r>
            <a:endParaRPr lang="ko-KR" altLang="en-US" sz="14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AA139784-8A7D-C486-2CE2-A563EA78D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025" y="1148871"/>
            <a:ext cx="2938462" cy="5232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3187F5-3AF0-E109-8689-A8F521E29367}"/>
              </a:ext>
            </a:extLst>
          </p:cNvPr>
          <p:cNvSpPr txBox="1"/>
          <p:nvPr/>
        </p:nvSpPr>
        <p:spPr>
          <a:xfrm>
            <a:off x="118501" y="1905172"/>
            <a:ext cx="773906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Lot Targeting phase I rules </a:t>
            </a:r>
          </a:p>
          <a:p>
            <a:r>
              <a:rPr lang="en-US" altLang="ko-KR" sz="1400" dirty="0" err="1"/>
              <a:t>Opt</a:t>
            </a:r>
            <a:r>
              <a:rPr lang="en-US" altLang="ko-KR" sz="1400" dirty="0"/>
              <a:t>  : Use fluid model solution to pick the target machine</a:t>
            </a:r>
          </a:p>
          <a:p>
            <a:r>
              <a:rPr lang="en-US" altLang="ko-KR" sz="1400" dirty="0"/>
              <a:t>MW : The target machine is the one with minimum workload.</a:t>
            </a:r>
          </a:p>
          <a:p>
            <a:r>
              <a:rPr lang="en-US" altLang="ko-KR" sz="1400" dirty="0"/>
              <a:t>Closest : The target machine is the closest to the current lot location. </a:t>
            </a:r>
          </a:p>
          <a:p>
            <a:r>
              <a:rPr lang="en-US" altLang="ko-KR" sz="1400" dirty="0"/>
              <a:t>SPT : The target machine is the one with shortest processing time</a:t>
            </a:r>
            <a:endParaRPr lang="ko-KR" alt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B5134F-AEAD-078E-A9F6-B4C627A32B38}"/>
              </a:ext>
            </a:extLst>
          </p:cNvPr>
          <p:cNvSpPr txBox="1"/>
          <p:nvPr/>
        </p:nvSpPr>
        <p:spPr>
          <a:xfrm>
            <a:off x="118501" y="3472009"/>
            <a:ext cx="863497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Lot Grouping and Dispatching rules</a:t>
            </a:r>
          </a:p>
          <a:p>
            <a:r>
              <a:rPr lang="en-US" altLang="ko-KR" sz="1400" dirty="0" err="1"/>
              <a:t>Opt</a:t>
            </a:r>
            <a:r>
              <a:rPr lang="en-US" altLang="ko-KR" sz="1400" dirty="0"/>
              <a:t> FCFS : Lot grouping = OPT, Dispatching = FCFS</a:t>
            </a:r>
          </a:p>
          <a:p>
            <a:r>
              <a:rPr lang="en-US" altLang="ko-KR" sz="1400" dirty="0" err="1"/>
              <a:t>Opt</a:t>
            </a:r>
            <a:r>
              <a:rPr lang="en-US" altLang="ko-KR" sz="1400" dirty="0"/>
              <a:t> Closet : Lot grouping = OPT, Dispatching = Closet</a:t>
            </a:r>
          </a:p>
          <a:p>
            <a:r>
              <a:rPr lang="en-US" altLang="ko-KR" sz="1400" dirty="0" err="1"/>
              <a:t>Opt</a:t>
            </a:r>
            <a:r>
              <a:rPr lang="en-US" altLang="ko-KR" sz="1400" dirty="0"/>
              <a:t> SPT : Lot grouping = OPT, Dispatching = SPT</a:t>
            </a:r>
          </a:p>
          <a:p>
            <a:r>
              <a:rPr lang="en-US" altLang="ko-KR" sz="1400" dirty="0"/>
              <a:t>All FCFS : Lot grouping = FCFS, Dispatching = FCFS</a:t>
            </a:r>
          </a:p>
          <a:p>
            <a:r>
              <a:rPr lang="en-US" altLang="ko-KR" sz="1400" dirty="0"/>
              <a:t>All Closest : Lot grouping = Closet, Dispatching = Closet</a:t>
            </a:r>
          </a:p>
          <a:p>
            <a:r>
              <a:rPr lang="en-US" altLang="ko-KR" sz="1400" dirty="0"/>
              <a:t>All SPT : Lot grouping = SPT, Dispatching = SPT</a:t>
            </a:r>
            <a:endParaRPr lang="ko-KR" alt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B14870-C8CD-8227-D685-EC3475F4A663}"/>
              </a:ext>
            </a:extLst>
          </p:cNvPr>
          <p:cNvSpPr txBox="1"/>
          <p:nvPr/>
        </p:nvSpPr>
        <p:spPr>
          <a:xfrm>
            <a:off x="118501" y="5246897"/>
            <a:ext cx="5943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FAB condition</a:t>
            </a:r>
          </a:p>
          <a:p>
            <a:r>
              <a:rPr lang="en-US" altLang="ko-KR" sz="1400" dirty="0"/>
              <a:t>10 machines </a:t>
            </a:r>
          </a:p>
          <a:p>
            <a:r>
              <a:rPr lang="en-US" altLang="ko-KR" sz="1400" dirty="0"/>
              <a:t>5 storage</a:t>
            </a:r>
          </a:p>
          <a:p>
            <a:r>
              <a:rPr lang="en-US" altLang="ko-KR" sz="1400" dirty="0"/>
              <a:t>5 bays</a:t>
            </a:r>
          </a:p>
          <a:p>
            <a:r>
              <a:rPr lang="en-US" altLang="ko-KR" sz="1400" dirty="0"/>
              <a:t>12 processing steps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12099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118501" y="355585"/>
            <a:ext cx="11402096" cy="39600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latin typeface="+mj-ea"/>
              </a:rPr>
              <a:t>Experiments (small travel times)</a:t>
            </a:r>
            <a:endParaRPr lang="ko-KR" altLang="en-US" sz="2400" b="1" dirty="0">
              <a:latin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16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CA12352-EAE7-009A-05DE-F9165E301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52525"/>
            <a:ext cx="8777178" cy="489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6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118501" y="355585"/>
            <a:ext cx="11402096" cy="39600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latin typeface="+mj-ea"/>
              </a:rPr>
              <a:t>Experiments (medium travel times)</a:t>
            </a:r>
            <a:endParaRPr lang="ko-KR" altLang="en-US" sz="2400" b="1" dirty="0">
              <a:latin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17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19110EC-D7AA-5D22-5732-10CE863F8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1261836"/>
            <a:ext cx="95059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5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118501" y="355585"/>
            <a:ext cx="11402096" cy="39600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latin typeface="+mj-ea"/>
              </a:rPr>
              <a:t>Experiments (long travel times)</a:t>
            </a:r>
            <a:endParaRPr lang="ko-KR" altLang="en-US" sz="2400" b="1" dirty="0">
              <a:latin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18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5BE6E04-DFD5-DC2B-FCEF-8BD1AC302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1138011"/>
            <a:ext cx="92964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0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118501" y="354151"/>
            <a:ext cx="11402096" cy="39600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Introduction</a:t>
            </a:r>
            <a:endParaRPr lang="ko-KR" altLang="en-US" sz="2400" b="1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8EB7E3-1909-8C38-F189-091F686F91C2}"/>
              </a:ext>
            </a:extLst>
          </p:cNvPr>
          <p:cNvSpPr txBox="1"/>
          <p:nvPr/>
        </p:nvSpPr>
        <p:spPr>
          <a:xfrm>
            <a:off x="118502" y="976532"/>
            <a:ext cx="11402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Purpose of this paper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9A960-4B82-9F99-E047-F18C17806C44}"/>
              </a:ext>
            </a:extLst>
          </p:cNvPr>
          <p:cNvSpPr txBox="1"/>
          <p:nvPr/>
        </p:nvSpPr>
        <p:spPr>
          <a:xfrm>
            <a:off x="5819549" y="4669528"/>
            <a:ext cx="5099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Why do we have to Improve efficiency of AMHS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Low AMHS cause idle of machine and production loss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/>
              <a:t>Total throughput can be lower by AMHS</a:t>
            </a: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CABB906F-F91D-1EE3-8992-103C3F8C2573}"/>
              </a:ext>
            </a:extLst>
          </p:cNvPr>
          <p:cNvSpPr/>
          <p:nvPr/>
        </p:nvSpPr>
        <p:spPr>
          <a:xfrm>
            <a:off x="4861371" y="4886460"/>
            <a:ext cx="659126" cy="304800"/>
          </a:xfrm>
          <a:prstGeom prst="rightArrow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A0590AD-E689-E362-E4B8-522DD9B93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12" y="3861407"/>
            <a:ext cx="3880844" cy="23724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65C64D-789A-5F05-AE0C-AE6620046628}"/>
              </a:ext>
            </a:extLst>
          </p:cNvPr>
          <p:cNvSpPr txBox="1"/>
          <p:nvPr/>
        </p:nvSpPr>
        <p:spPr>
          <a:xfrm>
            <a:off x="118501" y="2123939"/>
            <a:ext cx="1154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Lot targeting = Once a machine finishes processing a lot of wafer, the system must determine which machine will next process the lot.    This decision is Lot targeting  </a:t>
            </a:r>
            <a:endParaRPr lang="ko-KR" alt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99DF94-51FD-F28B-5207-CF26DE89A22B}"/>
              </a:ext>
            </a:extLst>
          </p:cNvPr>
          <p:cNvSpPr txBox="1"/>
          <p:nvPr/>
        </p:nvSpPr>
        <p:spPr>
          <a:xfrm>
            <a:off x="118501" y="1816162"/>
            <a:ext cx="3262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Terms</a:t>
            </a:r>
            <a:endParaRPr lang="ko-KR" altLang="en-US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2D2ED4-3982-EFBC-D279-BD26A2FE20C4}"/>
              </a:ext>
            </a:extLst>
          </p:cNvPr>
          <p:cNvSpPr txBox="1"/>
          <p:nvPr/>
        </p:nvSpPr>
        <p:spPr>
          <a:xfrm>
            <a:off x="118500" y="2769895"/>
            <a:ext cx="11545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Lot dispatching = Once a machine becomes available, the system must decide which lot to pull from a storage location for processing at this machine. This decision is Lot dispatching</a:t>
            </a:r>
            <a:endParaRPr lang="ko-KR" alt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D45A49-5B89-0D63-4F26-CB37E74DC13F}"/>
              </a:ext>
            </a:extLst>
          </p:cNvPr>
          <p:cNvSpPr txBox="1"/>
          <p:nvPr/>
        </p:nvSpPr>
        <p:spPr>
          <a:xfrm>
            <a:off x="118500" y="1346524"/>
            <a:ext cx="9460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Applying appropriate Lot targeting rule and lot dispatching rule that can improve efficiency of AMHS</a:t>
            </a:r>
          </a:p>
        </p:txBody>
      </p:sp>
    </p:spTree>
    <p:extLst>
      <p:ext uri="{BB962C8B-B14F-4D97-AF65-F5344CB8AC3E}">
        <p14:creationId xmlns:p14="http://schemas.microsoft.com/office/powerpoint/2010/main" val="2268801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118501" y="355585"/>
            <a:ext cx="11402096" cy="39600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latin typeface="+mj-ea"/>
              </a:rPr>
              <a:t>Experiments (Machine target accuracy)</a:t>
            </a:r>
            <a:endParaRPr lang="ko-KR" altLang="en-US" sz="2400" b="1" dirty="0">
              <a:latin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19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EFBBBA2-1262-E13C-1B6A-246E8AC54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012" y="1054335"/>
            <a:ext cx="89439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63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118501" y="355585"/>
            <a:ext cx="11402096" cy="39600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latin typeface="+mj-ea"/>
              </a:rPr>
              <a:t>Conclusion</a:t>
            </a:r>
            <a:endParaRPr lang="ko-KR" altLang="en-US" sz="2400" b="1" dirty="0">
              <a:latin typeface="+mj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20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ACDFB-1DB1-42B4-F531-9B136571AA51}"/>
              </a:ext>
            </a:extLst>
          </p:cNvPr>
          <p:cNvSpPr txBox="1"/>
          <p:nvPr/>
        </p:nvSpPr>
        <p:spPr>
          <a:xfrm>
            <a:off x="49445" y="1225243"/>
            <a:ext cx="1169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main advantage of using the fluid model, instead of simple dispatching rules, is that its decisions are based on global information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60A93F-A061-FAE9-48F4-4106A005310A}"/>
              </a:ext>
            </a:extLst>
          </p:cNvPr>
          <p:cNvSpPr txBox="1"/>
          <p:nvPr/>
        </p:nvSpPr>
        <p:spPr>
          <a:xfrm>
            <a:off x="118501" y="2609575"/>
            <a:ext cx="11558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In simulation analyses, there approach improved production throughput except in instances with very long travel times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9815A-4B45-E5DE-C535-81D423A4F84F}"/>
              </a:ext>
            </a:extLst>
          </p:cNvPr>
          <p:cNvSpPr txBox="1"/>
          <p:nvPr/>
        </p:nvSpPr>
        <p:spPr>
          <a:xfrm>
            <a:off x="118501" y="3868064"/>
            <a:ext cx="729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Fluid model can be </a:t>
            </a:r>
            <a:r>
              <a:rPr lang="en-US" altLang="ko-KR"/>
              <a:t>useful except long travel time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2405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[R] 14">
            <a:extLst>
              <a:ext uri="{FF2B5EF4-FFF2-40B4-BE49-F238E27FC236}">
                <a16:creationId xmlns:a16="http://schemas.microsoft.com/office/drawing/2014/main" id="{54C2FF03-916B-4E53-96A0-9B32AE0C22C0}"/>
              </a:ext>
            </a:extLst>
          </p:cNvPr>
          <p:cNvCxnSpPr>
            <a:cxnSpLocks/>
          </p:cNvCxnSpPr>
          <p:nvPr/>
        </p:nvCxnSpPr>
        <p:spPr>
          <a:xfrm flipH="1">
            <a:off x="2639437" y="4336361"/>
            <a:ext cx="6012857" cy="0"/>
          </a:xfrm>
          <a:prstGeom prst="line">
            <a:avLst/>
          </a:prstGeom>
          <a:ln w="88900">
            <a:solidFill>
              <a:srgbClr val="1B4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266C1AB-42BE-D852-9CCB-B7BA69CE6B11}"/>
              </a:ext>
            </a:extLst>
          </p:cNvPr>
          <p:cNvSpPr txBox="1"/>
          <p:nvPr/>
        </p:nvSpPr>
        <p:spPr>
          <a:xfrm>
            <a:off x="2516087" y="2424023"/>
            <a:ext cx="7418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b="1" dirty="0"/>
              <a:t>Thank you</a:t>
            </a:r>
            <a:endParaRPr lang="ko-KR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60404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118501" y="354151"/>
            <a:ext cx="11402096" cy="39600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Related Works</a:t>
            </a:r>
            <a:endParaRPr lang="ko-KR" altLang="en-US" sz="2400" b="1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5846A-47B2-13D1-C586-B532DE53072C}"/>
              </a:ext>
            </a:extLst>
          </p:cNvPr>
          <p:cNvSpPr txBox="1"/>
          <p:nvPr/>
        </p:nvSpPr>
        <p:spPr>
          <a:xfrm>
            <a:off x="72321" y="2465782"/>
            <a:ext cx="116332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Scheduling Semiconductor Lines Using a Fluid Network Model, 1994, David Yao et al.   </a:t>
            </a:r>
            <a:endParaRPr lang="ko-KR" altLang="en-US" sz="1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792EE2-AC57-6092-C282-B99E8153DF17}"/>
              </a:ext>
            </a:extLst>
          </p:cNvPr>
          <p:cNvSpPr txBox="1"/>
          <p:nvPr/>
        </p:nvSpPr>
        <p:spPr>
          <a:xfrm>
            <a:off x="72321" y="2864956"/>
            <a:ext cx="1082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First to apply the algorithm based on fluid models proposed by Chen and Yao to the semiconductor manufacturing problem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248564-4F56-2B7F-C1CF-EDE0A801F079}"/>
              </a:ext>
            </a:extLst>
          </p:cNvPr>
          <p:cNvSpPr txBox="1"/>
          <p:nvPr/>
        </p:nvSpPr>
        <p:spPr>
          <a:xfrm>
            <a:off x="72321" y="4524402"/>
            <a:ext cx="1082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Propose a dispatching rule that aims to balance machine utilization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2297C8-A5E9-B39B-AB49-79D48411ECE1}"/>
              </a:ext>
            </a:extLst>
          </p:cNvPr>
          <p:cNvSpPr txBox="1"/>
          <p:nvPr/>
        </p:nvSpPr>
        <p:spPr>
          <a:xfrm>
            <a:off x="72322" y="4048503"/>
            <a:ext cx="114020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Minimum Inventory Variability Schedule with Applications in Semiconductor Fabrication, 1996, Tom Tang et al. </a:t>
            </a:r>
            <a:endParaRPr lang="ko-KR" alt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39008-0FDA-2EAE-1FF1-4F81B759D0E3}"/>
              </a:ext>
            </a:extLst>
          </p:cNvPr>
          <p:cNvSpPr txBox="1"/>
          <p:nvPr/>
        </p:nvSpPr>
        <p:spPr>
          <a:xfrm>
            <a:off x="72321" y="1047745"/>
            <a:ext cx="116332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Dynamic Scheduling of a Multiclass Fluid Network, 1993, Chen et al. </a:t>
            </a:r>
            <a:endParaRPr lang="ko-KR" altLang="en-US" sz="1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5E3C0-0793-12FC-79EA-24E477C6459E}"/>
              </a:ext>
            </a:extLst>
          </p:cNvPr>
          <p:cNvSpPr txBox="1"/>
          <p:nvPr/>
        </p:nvSpPr>
        <p:spPr>
          <a:xfrm>
            <a:off x="72320" y="1412754"/>
            <a:ext cx="10821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First to propose a dynamic scheduling based on a fluid model approach</a:t>
            </a:r>
          </a:p>
        </p:txBody>
      </p:sp>
    </p:spTree>
    <p:extLst>
      <p:ext uri="{BB962C8B-B14F-4D97-AF65-F5344CB8AC3E}">
        <p14:creationId xmlns:p14="http://schemas.microsoft.com/office/powerpoint/2010/main" val="169210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118501" y="354151"/>
            <a:ext cx="11402096" cy="39600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Problem statement 1</a:t>
            </a:r>
            <a:endParaRPr lang="ko-KR" altLang="en-US" sz="2400" b="1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99A2A-B49D-AF8B-99E0-5EE758D92753}"/>
              </a:ext>
            </a:extLst>
          </p:cNvPr>
          <p:cNvSpPr txBox="1"/>
          <p:nvPr/>
        </p:nvSpPr>
        <p:spPr>
          <a:xfrm>
            <a:off x="2948" y="1025348"/>
            <a:ext cx="116332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1. Existing policies only consider the current state of the system without any sort of look ahead at upcoming events  </a:t>
            </a:r>
            <a:endParaRPr lang="ko-KR" altLang="en-US" sz="1400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3B7CE6F-3DA5-DC00-E7BE-4EFFDEB65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699" y="1741374"/>
            <a:ext cx="7657235" cy="2825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AF6F07-6E46-7736-902B-9AA974E0CFB4}"/>
              </a:ext>
            </a:extLst>
          </p:cNvPr>
          <p:cNvSpPr txBox="1"/>
          <p:nvPr/>
        </p:nvSpPr>
        <p:spPr>
          <a:xfrm>
            <a:off x="2245716" y="5149480"/>
            <a:ext cx="9043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*</a:t>
            </a:r>
            <a:r>
              <a:rPr lang="en-US" altLang="ko-KR" sz="1400" b="1" dirty="0"/>
              <a:t>Even without the use of storage location, long-distance direct transfers may occur</a:t>
            </a:r>
            <a:r>
              <a:rPr lang="ko-KR" altLang="en-US" sz="1400" b="1" dirty="0"/>
              <a:t>*</a:t>
            </a:r>
            <a:r>
              <a:rPr lang="en-US" altLang="ko-KR" sz="1400" b="1" dirty="0"/>
              <a:t> 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059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118501" y="354151"/>
            <a:ext cx="11402096" cy="39600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Key idea 1 </a:t>
            </a:r>
            <a:endParaRPr lang="ko-KR" altLang="en-US" sz="2400" b="1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636F1-9C3A-F6DE-339A-50387738C690}"/>
              </a:ext>
            </a:extLst>
          </p:cNvPr>
          <p:cNvSpPr txBox="1"/>
          <p:nvPr/>
        </p:nvSpPr>
        <p:spPr>
          <a:xfrm>
            <a:off x="118500" y="1039347"/>
            <a:ext cx="10529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*</a:t>
            </a:r>
            <a:r>
              <a:rPr lang="en-US" altLang="ko-KR" sz="1400" b="1" dirty="0"/>
              <a:t>Key idea1 : Using fluid model to find appropriate lot targeting rule and lot dispatching rule</a:t>
            </a:r>
            <a:r>
              <a:rPr lang="ko-KR" altLang="en-US" sz="1400" b="1" dirty="0"/>
              <a:t>*</a:t>
            </a:r>
            <a:r>
              <a:rPr lang="en-US" altLang="ko-KR" sz="1400" b="1" dirty="0"/>
              <a:t>  </a:t>
            </a:r>
            <a:endParaRPr lang="ko-KR" altLang="en-US" sz="1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66552-286A-AB2F-A97D-4D4BDEFFA2A2}"/>
              </a:ext>
            </a:extLst>
          </p:cNvPr>
          <p:cNvSpPr txBox="1"/>
          <p:nvPr/>
        </p:nvSpPr>
        <p:spPr>
          <a:xfrm>
            <a:off x="155443" y="1984040"/>
            <a:ext cx="784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What is fluid model ? </a:t>
            </a:r>
            <a:endParaRPr lang="ko-KR" alt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EDFCD-D42E-9815-FAB6-46EF9610D6D2}"/>
              </a:ext>
            </a:extLst>
          </p:cNvPr>
          <p:cNvSpPr txBox="1"/>
          <p:nvPr/>
        </p:nvSpPr>
        <p:spPr>
          <a:xfrm>
            <a:off x="81553" y="5803720"/>
            <a:ext cx="770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Similar with resource allocation problem rather than a detailed job sequencing problem  </a:t>
            </a:r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D3B126-5EF4-3960-C0AC-5AFC01B7E2E7}"/>
              </a:ext>
            </a:extLst>
          </p:cNvPr>
          <p:cNvSpPr txBox="1"/>
          <p:nvPr/>
        </p:nvSpPr>
        <p:spPr>
          <a:xfrm>
            <a:off x="118499" y="5043920"/>
            <a:ext cx="770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Fluid model decide the amount of time each station should devote to each fluid </a:t>
            </a:r>
            <a:endParaRPr lang="ko-KR" alt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1B087E-7780-C341-E049-75C1BFCAED52}"/>
              </a:ext>
            </a:extLst>
          </p:cNvPr>
          <p:cNvSpPr txBox="1"/>
          <p:nvPr/>
        </p:nvSpPr>
        <p:spPr>
          <a:xfrm>
            <a:off x="155445" y="2374509"/>
            <a:ext cx="11402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Fluid model is a mathematical model used to describe the fluid level in a reservoir subject to randomly determined periods of filling and emptying</a:t>
            </a:r>
            <a:endParaRPr lang="ko-KR" alt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18688C-D7F4-2108-4430-0A3D252E2BD4}"/>
              </a:ext>
            </a:extLst>
          </p:cNvPr>
          <p:cNvSpPr txBox="1"/>
          <p:nvPr/>
        </p:nvSpPr>
        <p:spPr>
          <a:xfrm>
            <a:off x="118499" y="4682023"/>
            <a:ext cx="784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What is role of fluid model in this paper ? </a:t>
            </a:r>
            <a:endParaRPr lang="ko-KR" altLang="en-US" sz="1400" b="1" dirty="0"/>
          </a:p>
        </p:txBody>
      </p:sp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87A90FDA-8743-5AB5-05A3-5E31FFCE4329}"/>
              </a:ext>
            </a:extLst>
          </p:cNvPr>
          <p:cNvSpPr/>
          <p:nvPr/>
        </p:nvSpPr>
        <p:spPr>
          <a:xfrm>
            <a:off x="3288145" y="5441823"/>
            <a:ext cx="258619" cy="298135"/>
          </a:xfrm>
          <a:prstGeom prst="downArrow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1963E39B-E7BB-2E46-A402-319ECA34C761}"/>
                  </a:ext>
                </a:extLst>
              </p14:cNvPr>
              <p14:cNvContentPartPr/>
              <p14:nvPr/>
            </p14:nvContentPartPr>
            <p14:xfrm>
              <a:off x="931537" y="3512785"/>
              <a:ext cx="749520" cy="78588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1963E39B-E7BB-2E46-A402-319ECA34C7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2897" y="3503785"/>
                <a:ext cx="767160" cy="80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FC66B9E0-5B4B-39BD-8333-199DFDD3855C}"/>
                  </a:ext>
                </a:extLst>
              </p14:cNvPr>
              <p14:cNvContentPartPr/>
              <p14:nvPr/>
            </p14:nvContentPartPr>
            <p14:xfrm>
              <a:off x="977617" y="3704665"/>
              <a:ext cx="675360" cy="14040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FC66B9E0-5B4B-39BD-8333-199DFDD385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9977" y="3687025"/>
                <a:ext cx="7110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20" name="잉크 19">
                <a:extLst>
                  <a:ext uri="{FF2B5EF4-FFF2-40B4-BE49-F238E27FC236}">
                    <a16:creationId xmlns:a16="http://schemas.microsoft.com/office/drawing/2014/main" id="{320BD23A-2763-C4BA-FB9A-1D7166906AC2}"/>
                  </a:ext>
                </a:extLst>
              </p14:cNvPr>
              <p14:cNvContentPartPr/>
              <p14:nvPr/>
            </p14:nvContentPartPr>
            <p14:xfrm>
              <a:off x="764857" y="3224785"/>
              <a:ext cx="585000" cy="218520"/>
            </p14:xfrm>
          </p:contentPart>
        </mc:Choice>
        <mc:Fallback xmlns="">
          <p:pic>
            <p:nvPicPr>
              <p:cNvPr id="20" name="잉크 19">
                <a:extLst>
                  <a:ext uri="{FF2B5EF4-FFF2-40B4-BE49-F238E27FC236}">
                    <a16:creationId xmlns:a16="http://schemas.microsoft.com/office/drawing/2014/main" id="{320BD23A-2763-C4BA-FB9A-1D7166906A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7217" y="3207145"/>
                <a:ext cx="620640" cy="2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그룹 25">
            <a:extLst>
              <a:ext uri="{FF2B5EF4-FFF2-40B4-BE49-F238E27FC236}">
                <a16:creationId xmlns:a16="http://schemas.microsoft.com/office/drawing/2014/main" id="{00D644F2-898D-C87F-2BCC-7A6BF906E672}"/>
              </a:ext>
            </a:extLst>
          </p:cNvPr>
          <p:cNvGrpSpPr/>
          <p:nvPr/>
        </p:nvGrpSpPr>
        <p:grpSpPr>
          <a:xfrm>
            <a:off x="497377" y="3299305"/>
            <a:ext cx="888840" cy="333000"/>
            <a:chOff x="2114895" y="2650745"/>
            <a:chExt cx="888840" cy="3330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09AD73D2-5ADE-C83A-7417-44B789022685}"/>
                    </a:ext>
                  </a:extLst>
                </p14:cNvPr>
                <p14:cNvContentPartPr/>
                <p14:nvPr/>
              </p14:nvContentPartPr>
              <p14:xfrm>
                <a:off x="2114895" y="2760545"/>
                <a:ext cx="683280" cy="17280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09AD73D2-5ADE-C83A-7417-44B78902268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96895" y="2742545"/>
                  <a:ext cx="718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A606A639-6C8C-44BF-C197-1AAFDE85744A}"/>
                    </a:ext>
                  </a:extLst>
                </p14:cNvPr>
                <p14:cNvContentPartPr/>
                <p14:nvPr/>
              </p14:nvContentPartPr>
              <p14:xfrm>
                <a:off x="2243775" y="2650745"/>
                <a:ext cx="643320" cy="21528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A606A639-6C8C-44BF-C197-1AAFDE85744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26135" y="2632745"/>
                  <a:ext cx="678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97FF72A0-8BE8-0E31-81CB-AD2C6490145A}"/>
                    </a:ext>
                  </a:extLst>
                </p14:cNvPr>
                <p14:cNvContentPartPr/>
                <p14:nvPr/>
              </p14:nvContentPartPr>
              <p14:xfrm>
                <a:off x="2724375" y="2725625"/>
                <a:ext cx="279360" cy="25812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97FF72A0-8BE8-0E31-81CB-AD2C6490145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06375" y="2707985"/>
                  <a:ext cx="315000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B6B69781-9D6A-792C-E9B1-7279AB1DBB53}"/>
              </a:ext>
            </a:extLst>
          </p:cNvPr>
          <p:cNvGrpSpPr/>
          <p:nvPr/>
        </p:nvGrpSpPr>
        <p:grpSpPr>
          <a:xfrm>
            <a:off x="1433377" y="4065025"/>
            <a:ext cx="609120" cy="351720"/>
            <a:chOff x="3050895" y="3416465"/>
            <a:chExt cx="60912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9EB4535D-9DCD-7440-DF26-6CB8EB1C17FD}"/>
                    </a:ext>
                  </a:extLst>
                </p14:cNvPr>
                <p14:cNvContentPartPr/>
                <p14:nvPr/>
              </p14:nvContentPartPr>
              <p14:xfrm>
                <a:off x="3050895" y="3416465"/>
                <a:ext cx="237240" cy="21312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9EB4535D-9DCD-7440-DF26-6CB8EB1C17F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42255" y="3407825"/>
                  <a:ext cx="254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8434D328-7AD7-2C0A-D7EB-76F3F84EB0DA}"/>
                    </a:ext>
                  </a:extLst>
                </p14:cNvPr>
                <p14:cNvContentPartPr/>
                <p14:nvPr/>
              </p14:nvContentPartPr>
              <p14:xfrm>
                <a:off x="3204615" y="3628865"/>
                <a:ext cx="245880" cy="8208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8434D328-7AD7-2C0A-D7EB-76F3F84EB0D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95975" y="3620225"/>
                  <a:ext cx="263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6DF63527-5134-B37A-E17B-934FAE0455EC}"/>
                    </a:ext>
                  </a:extLst>
                </p14:cNvPr>
                <p14:cNvContentPartPr/>
                <p14:nvPr/>
              </p14:nvContentPartPr>
              <p14:xfrm>
                <a:off x="3278775" y="3564785"/>
                <a:ext cx="234000" cy="6120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6DF63527-5134-B37A-E17B-934FAE0455E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69775" y="3556145"/>
                  <a:ext cx="251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64600960-0086-4E13-1858-1B428C629CB8}"/>
                    </a:ext>
                  </a:extLst>
                </p14:cNvPr>
                <p14:cNvContentPartPr/>
                <p14:nvPr/>
              </p14:nvContentPartPr>
              <p14:xfrm>
                <a:off x="3315495" y="3499625"/>
                <a:ext cx="230400" cy="4320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64600960-0086-4E13-1858-1B428C629CB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06855" y="3490985"/>
                  <a:ext cx="248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153500DB-66E5-8E27-150E-34094B95A3B7}"/>
                    </a:ext>
                  </a:extLst>
                </p14:cNvPr>
                <p14:cNvContentPartPr/>
                <p14:nvPr/>
              </p14:nvContentPartPr>
              <p14:xfrm>
                <a:off x="3481815" y="3518345"/>
                <a:ext cx="178200" cy="24984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153500DB-66E5-8E27-150E-34094B95A3B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473175" y="3509705"/>
                  <a:ext cx="195840" cy="26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" name="잉크 37">
                <a:extLst>
                  <a:ext uri="{FF2B5EF4-FFF2-40B4-BE49-F238E27FC236}">
                    <a16:creationId xmlns:a16="http://schemas.microsoft.com/office/drawing/2014/main" id="{B8C7CE41-A98B-7254-EFAF-AC5E938C2BD4}"/>
                  </a:ext>
                </a:extLst>
              </p14:cNvPr>
              <p14:cNvContentPartPr/>
              <p14:nvPr/>
            </p14:nvContentPartPr>
            <p14:xfrm>
              <a:off x="-1690665" y="618545"/>
              <a:ext cx="360" cy="360"/>
            </p14:xfrm>
          </p:contentPart>
        </mc:Choice>
        <mc:Fallback xmlns="">
          <p:pic>
            <p:nvPicPr>
              <p:cNvPr id="38" name="잉크 37">
                <a:extLst>
                  <a:ext uri="{FF2B5EF4-FFF2-40B4-BE49-F238E27FC236}">
                    <a16:creationId xmlns:a16="http://schemas.microsoft.com/office/drawing/2014/main" id="{B8C7CE41-A98B-7254-EFAF-AC5E938C2BD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-1699305" y="6099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9" name="잉크 38">
                <a:extLst>
                  <a:ext uri="{FF2B5EF4-FFF2-40B4-BE49-F238E27FC236}">
                    <a16:creationId xmlns:a16="http://schemas.microsoft.com/office/drawing/2014/main" id="{4DF2D05B-74F6-B806-7237-58E8EF97E408}"/>
                  </a:ext>
                </a:extLst>
              </p14:cNvPr>
              <p14:cNvContentPartPr/>
              <p14:nvPr/>
            </p14:nvContentPartPr>
            <p14:xfrm>
              <a:off x="-1690665" y="618545"/>
              <a:ext cx="360" cy="360"/>
            </p14:xfrm>
          </p:contentPart>
        </mc:Choice>
        <mc:Fallback xmlns="">
          <p:pic>
            <p:nvPicPr>
              <p:cNvPr id="39" name="잉크 38">
                <a:extLst>
                  <a:ext uri="{FF2B5EF4-FFF2-40B4-BE49-F238E27FC236}">
                    <a16:creationId xmlns:a16="http://schemas.microsoft.com/office/drawing/2014/main" id="{4DF2D05B-74F6-B806-7237-58E8EF97E40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-1699305" y="60990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7C241FAB-ED85-64C6-75C7-A8648DD635FE}"/>
              </a:ext>
            </a:extLst>
          </p:cNvPr>
          <p:cNvSpPr txBox="1"/>
          <p:nvPr/>
        </p:nvSpPr>
        <p:spPr>
          <a:xfrm>
            <a:off x="2872742" y="3603220"/>
            <a:ext cx="939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We can describe amount of remain water using filling rate and emptying rate</a:t>
            </a:r>
          </a:p>
          <a:p>
            <a:r>
              <a:rPr lang="en-US" altLang="ko-KR" sz="1400" dirty="0"/>
              <a:t>by fluid model ! </a:t>
            </a:r>
            <a:endParaRPr lang="ko-KR" altLang="en-US" sz="1400" dirty="0"/>
          </a:p>
        </p:txBody>
      </p:sp>
      <p:sp>
        <p:nvSpPr>
          <p:cNvPr id="41" name="화살표: 오른쪽 40">
            <a:extLst>
              <a:ext uri="{FF2B5EF4-FFF2-40B4-BE49-F238E27FC236}">
                <a16:creationId xmlns:a16="http://schemas.microsoft.com/office/drawing/2014/main" id="{BE4BAA9F-5997-9B9A-D759-C4CA84F28535}"/>
              </a:ext>
            </a:extLst>
          </p:cNvPr>
          <p:cNvSpPr/>
          <p:nvPr/>
        </p:nvSpPr>
        <p:spPr>
          <a:xfrm>
            <a:off x="2286631" y="3719390"/>
            <a:ext cx="335341" cy="249840"/>
          </a:xfrm>
          <a:prstGeom prst="rightArrow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1B65E8-8552-B129-D7F7-7B127C9A6735}"/>
              </a:ext>
            </a:extLst>
          </p:cNvPr>
          <p:cNvSpPr txBox="1"/>
          <p:nvPr/>
        </p:nvSpPr>
        <p:spPr>
          <a:xfrm>
            <a:off x="155443" y="1399151"/>
            <a:ext cx="9155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Fluid model use whole system’s information rather than local information  </a:t>
            </a:r>
            <a:endParaRPr lang="ko-KR" altLang="en-US" sz="1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526C92-33C0-5180-F299-1811F2DCFFD5}"/>
              </a:ext>
            </a:extLst>
          </p:cNvPr>
          <p:cNvSpPr txBox="1"/>
          <p:nvPr/>
        </p:nvSpPr>
        <p:spPr>
          <a:xfrm>
            <a:off x="170685" y="2876411"/>
            <a:ext cx="181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EX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702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118501" y="354151"/>
            <a:ext cx="11402096" cy="39600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Problem statement 2</a:t>
            </a:r>
            <a:endParaRPr lang="ko-KR" altLang="en-US" sz="2400" b="1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99A2A-B49D-AF8B-99E0-5EE758D92753}"/>
              </a:ext>
            </a:extLst>
          </p:cNvPr>
          <p:cNvSpPr txBox="1"/>
          <p:nvPr/>
        </p:nvSpPr>
        <p:spPr>
          <a:xfrm>
            <a:off x="2948" y="1025348"/>
            <a:ext cx="116332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2. Lot Targeting and Lot Dispatching work independently</a:t>
            </a:r>
            <a:endParaRPr lang="ko-KR" alt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AF6F07-6E46-7736-902B-9AA974E0CFB4}"/>
              </a:ext>
            </a:extLst>
          </p:cNvPr>
          <p:cNvSpPr txBox="1"/>
          <p:nvPr/>
        </p:nvSpPr>
        <p:spPr>
          <a:xfrm>
            <a:off x="2894508" y="5369934"/>
            <a:ext cx="640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/>
              <a:t>*</a:t>
            </a:r>
            <a:r>
              <a:rPr lang="en-US" altLang="ko-KR" sz="1400" b="1" dirty="0"/>
              <a:t>Long-distance storage-through transfer may occur when lot targeting and lot dispatching work independently  </a:t>
            </a:r>
            <a:r>
              <a:rPr lang="ko-KR" altLang="en-US" sz="1400" b="1" dirty="0"/>
              <a:t>*</a:t>
            </a:r>
            <a:r>
              <a:rPr lang="en-US" altLang="ko-KR" sz="1400" b="1" dirty="0"/>
              <a:t> </a:t>
            </a:r>
            <a:endParaRPr lang="ko-KR" altLang="en-US" sz="14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67355F3-6B32-432F-7F2D-212D0BD3C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629" y="1608322"/>
            <a:ext cx="6319837" cy="34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2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118501" y="354151"/>
            <a:ext cx="11402096" cy="39600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Key idea 2 </a:t>
            </a:r>
            <a:endParaRPr lang="ko-KR" altLang="en-US" sz="2400" b="1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636F1-9C3A-F6DE-339A-50387738C690}"/>
              </a:ext>
            </a:extLst>
          </p:cNvPr>
          <p:cNvSpPr txBox="1"/>
          <p:nvPr/>
        </p:nvSpPr>
        <p:spPr>
          <a:xfrm>
            <a:off x="118500" y="1039347"/>
            <a:ext cx="10529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*</a:t>
            </a:r>
            <a:r>
              <a:rPr lang="en-US" altLang="ko-KR" sz="1400" b="1" dirty="0"/>
              <a:t>Key idea2 : Splitting the Lot Targeting and Lot Dispatching decision into two phases </a:t>
            </a:r>
            <a:r>
              <a:rPr lang="ko-KR" altLang="en-US" sz="1400" b="1" dirty="0"/>
              <a:t>*</a:t>
            </a:r>
            <a:r>
              <a:rPr lang="en-US" altLang="ko-KR" sz="1400" b="1" dirty="0"/>
              <a:t>  </a:t>
            </a:r>
            <a:endParaRPr lang="ko-KR" altLang="en-US" sz="1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8" name="잉크 37">
                <a:extLst>
                  <a:ext uri="{FF2B5EF4-FFF2-40B4-BE49-F238E27FC236}">
                    <a16:creationId xmlns:a16="http://schemas.microsoft.com/office/drawing/2014/main" id="{B8C7CE41-A98B-7254-EFAF-AC5E938C2BD4}"/>
                  </a:ext>
                </a:extLst>
              </p14:cNvPr>
              <p14:cNvContentPartPr/>
              <p14:nvPr/>
            </p14:nvContentPartPr>
            <p14:xfrm>
              <a:off x="-1690665" y="618545"/>
              <a:ext cx="360" cy="360"/>
            </p14:xfrm>
          </p:contentPart>
        </mc:Choice>
        <mc:Fallback xmlns="">
          <p:pic>
            <p:nvPicPr>
              <p:cNvPr id="38" name="잉크 37">
                <a:extLst>
                  <a:ext uri="{FF2B5EF4-FFF2-40B4-BE49-F238E27FC236}">
                    <a16:creationId xmlns:a16="http://schemas.microsoft.com/office/drawing/2014/main" id="{B8C7CE41-A98B-7254-EFAF-AC5E938C2B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699305" y="6099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잉크 38">
                <a:extLst>
                  <a:ext uri="{FF2B5EF4-FFF2-40B4-BE49-F238E27FC236}">
                    <a16:creationId xmlns:a16="http://schemas.microsoft.com/office/drawing/2014/main" id="{4DF2D05B-74F6-B806-7237-58E8EF97E408}"/>
                  </a:ext>
                </a:extLst>
              </p14:cNvPr>
              <p14:cNvContentPartPr/>
              <p14:nvPr/>
            </p14:nvContentPartPr>
            <p14:xfrm>
              <a:off x="-1690665" y="618545"/>
              <a:ext cx="360" cy="360"/>
            </p14:xfrm>
          </p:contentPart>
        </mc:Choice>
        <mc:Fallback xmlns="">
          <p:pic>
            <p:nvPicPr>
              <p:cNvPr id="39" name="잉크 38">
                <a:extLst>
                  <a:ext uri="{FF2B5EF4-FFF2-40B4-BE49-F238E27FC236}">
                    <a16:creationId xmlns:a16="http://schemas.microsoft.com/office/drawing/2014/main" id="{4DF2D05B-74F6-B806-7237-58E8EF97E4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699305" y="60990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8649FDF-1571-5B37-3CAA-76CD0033DAA2}"/>
              </a:ext>
            </a:extLst>
          </p:cNvPr>
          <p:cNvSpPr txBox="1"/>
          <p:nvPr/>
        </p:nvSpPr>
        <p:spPr>
          <a:xfrm>
            <a:off x="2047649" y="4397632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400" b="1" dirty="0"/>
              <a:t>*</a:t>
            </a:r>
            <a:r>
              <a:rPr lang="en-US" altLang="ko-KR" sz="1400" b="1" dirty="0"/>
              <a:t>Two-phase policy helped us to deal with the travel times issue, because we can include other conditions in the lot-selection policy (phase2)</a:t>
            </a:r>
            <a:r>
              <a:rPr lang="ko-KR" altLang="en-US" sz="1400" b="1" dirty="0"/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A6B809-F9A5-853F-A1AE-D23260EE7AA2}"/>
              </a:ext>
            </a:extLst>
          </p:cNvPr>
          <p:cNvSpPr txBox="1"/>
          <p:nvPr/>
        </p:nvSpPr>
        <p:spPr>
          <a:xfrm>
            <a:off x="118500" y="1649810"/>
            <a:ext cx="834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Phase 1 : Once a machine becomes available, choose a subset of all the lots waiting to be processed, not the actual lot to be processed.</a:t>
            </a:r>
            <a:endParaRPr lang="ko-KR" alt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896D9C-AA58-D21E-6839-E68A8209ABCB}"/>
              </a:ext>
            </a:extLst>
          </p:cNvPr>
          <p:cNvSpPr txBox="1"/>
          <p:nvPr/>
        </p:nvSpPr>
        <p:spPr>
          <a:xfrm>
            <a:off x="118500" y="2452926"/>
            <a:ext cx="834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Phase 2 : Once a subset of lots has been selected, choose the actual lot to be processed</a:t>
            </a:r>
            <a:endParaRPr lang="ko-KR" altLang="en-US" sz="1400" dirty="0"/>
          </a:p>
        </p:txBody>
      </p:sp>
      <p:sp>
        <p:nvSpPr>
          <p:cNvPr id="18" name="화살표: 아래쪽 17">
            <a:extLst>
              <a:ext uri="{FF2B5EF4-FFF2-40B4-BE49-F238E27FC236}">
                <a16:creationId xmlns:a16="http://schemas.microsoft.com/office/drawing/2014/main" id="{BFAD8420-CD45-A1AE-65CA-9892BA667C48}"/>
              </a:ext>
            </a:extLst>
          </p:cNvPr>
          <p:cNvSpPr/>
          <p:nvPr/>
        </p:nvSpPr>
        <p:spPr>
          <a:xfrm>
            <a:off x="5590949" y="3231505"/>
            <a:ext cx="457200" cy="695325"/>
          </a:xfrm>
          <a:prstGeom prst="downArrow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9297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118501" y="354151"/>
            <a:ext cx="11402096" cy="39600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Overall Process</a:t>
            </a:r>
            <a:endParaRPr lang="ko-KR" altLang="en-US" sz="2400" b="1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DEF5AEC-5B7F-E026-C113-F5DD13C214B0}"/>
              </a:ext>
            </a:extLst>
          </p:cNvPr>
          <p:cNvSpPr/>
          <p:nvPr/>
        </p:nvSpPr>
        <p:spPr>
          <a:xfrm>
            <a:off x="523875" y="1221597"/>
            <a:ext cx="1704975" cy="771525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2326DE2-5A96-A706-F0A9-7A97B9D55AE2}"/>
              </a:ext>
            </a:extLst>
          </p:cNvPr>
          <p:cNvSpPr/>
          <p:nvPr/>
        </p:nvSpPr>
        <p:spPr>
          <a:xfrm>
            <a:off x="552449" y="2450280"/>
            <a:ext cx="1704975" cy="771525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646B7D1-95B3-FEAB-D0D7-9D5B91DCF161}"/>
              </a:ext>
            </a:extLst>
          </p:cNvPr>
          <p:cNvSpPr/>
          <p:nvPr/>
        </p:nvSpPr>
        <p:spPr>
          <a:xfrm>
            <a:off x="400049" y="4967286"/>
            <a:ext cx="5038726" cy="771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4DC4A0-F0D5-A57B-479A-D8E039244B30}"/>
              </a:ext>
            </a:extLst>
          </p:cNvPr>
          <p:cNvSpPr txBox="1"/>
          <p:nvPr/>
        </p:nvSpPr>
        <p:spPr>
          <a:xfrm>
            <a:off x="485772" y="2586749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Calculate Fluid model</a:t>
            </a:r>
            <a:endParaRPr lang="ko-KR" altLang="en-US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7C220B-A434-C663-58E4-2EF0352542D9}"/>
              </a:ext>
            </a:extLst>
          </p:cNvPr>
          <p:cNvSpPr txBox="1"/>
          <p:nvPr/>
        </p:nvSpPr>
        <p:spPr>
          <a:xfrm>
            <a:off x="638173" y="1229499"/>
            <a:ext cx="1476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Calculate available period </a:t>
            </a:r>
            <a:endParaRPr lang="ko-KR" altLang="en-US" sz="1400" b="1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D2B94C5-DFBA-49FD-A75E-2B0FE61C76DC}"/>
              </a:ext>
            </a:extLst>
          </p:cNvPr>
          <p:cNvSpPr/>
          <p:nvPr/>
        </p:nvSpPr>
        <p:spPr>
          <a:xfrm>
            <a:off x="566735" y="3651695"/>
            <a:ext cx="1988341" cy="855359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67C822-CB66-92AE-5EE4-C34905D0BC55}"/>
              </a:ext>
            </a:extLst>
          </p:cNvPr>
          <p:cNvSpPr txBox="1"/>
          <p:nvPr/>
        </p:nvSpPr>
        <p:spPr>
          <a:xfrm>
            <a:off x="685454" y="3605788"/>
            <a:ext cx="1866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Translate model to find lot targeting and dispatching rule</a:t>
            </a:r>
            <a:endParaRPr lang="ko-KR" altLang="en-US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6193F-C627-5401-38A2-B92AB71D6656}"/>
              </a:ext>
            </a:extLst>
          </p:cNvPr>
          <p:cNvSpPr txBox="1"/>
          <p:nvPr/>
        </p:nvSpPr>
        <p:spPr>
          <a:xfrm>
            <a:off x="1819276" y="5168383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Real simulation</a:t>
            </a:r>
            <a:endParaRPr lang="ko-KR" alt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4F2A1B-2CD6-BAB4-670C-9C29CC99E511}"/>
              </a:ext>
            </a:extLst>
          </p:cNvPr>
          <p:cNvSpPr txBox="1"/>
          <p:nvPr/>
        </p:nvSpPr>
        <p:spPr>
          <a:xfrm>
            <a:off x="10715628" y="2948969"/>
            <a:ext cx="1071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/>
              <a:t>…</a:t>
            </a:r>
            <a:endParaRPr lang="ko-KR" altLang="en-US" sz="4400" dirty="0"/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1E6E8BC3-682C-F18C-7315-CA9F84A0C825}"/>
              </a:ext>
            </a:extLst>
          </p:cNvPr>
          <p:cNvCxnSpPr/>
          <p:nvPr/>
        </p:nvCxnSpPr>
        <p:spPr>
          <a:xfrm>
            <a:off x="5676900" y="1009650"/>
            <a:ext cx="0" cy="507682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FEEC47D-ECB1-8602-876B-7C70F0B9AB66}"/>
              </a:ext>
            </a:extLst>
          </p:cNvPr>
          <p:cNvSpPr txBox="1"/>
          <p:nvPr/>
        </p:nvSpPr>
        <p:spPr>
          <a:xfrm>
            <a:off x="2228849" y="6059138"/>
            <a:ext cx="186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Period </a:t>
            </a:r>
            <a:r>
              <a:rPr lang="en-US" altLang="ko-KR" sz="1400" b="1" dirty="0" err="1"/>
              <a:t>i</a:t>
            </a:r>
            <a:endParaRPr lang="ko-KR" altLang="en-US" sz="1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C78C2B-358C-4114-0C72-25CC25F9ABEA}"/>
              </a:ext>
            </a:extLst>
          </p:cNvPr>
          <p:cNvSpPr txBox="1"/>
          <p:nvPr/>
        </p:nvSpPr>
        <p:spPr>
          <a:xfrm>
            <a:off x="7538357" y="6019982"/>
            <a:ext cx="186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Period i+1</a:t>
            </a:r>
            <a:endParaRPr lang="ko-KR" altLang="en-US" sz="1400" b="1" dirty="0"/>
          </a:p>
        </p:txBody>
      </p:sp>
      <p:sp>
        <p:nvSpPr>
          <p:cNvPr id="32" name="화살표: 오른쪽 31">
            <a:extLst>
              <a:ext uri="{FF2B5EF4-FFF2-40B4-BE49-F238E27FC236}">
                <a16:creationId xmlns:a16="http://schemas.microsoft.com/office/drawing/2014/main" id="{4550C1A9-93FD-2251-4987-2951A5F4E036}"/>
              </a:ext>
            </a:extLst>
          </p:cNvPr>
          <p:cNvSpPr/>
          <p:nvPr/>
        </p:nvSpPr>
        <p:spPr>
          <a:xfrm>
            <a:off x="485772" y="5819775"/>
            <a:ext cx="4953001" cy="239363"/>
          </a:xfrm>
          <a:prstGeom prst="rightArrow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33" name="화살표: 아래쪽 32">
            <a:extLst>
              <a:ext uri="{FF2B5EF4-FFF2-40B4-BE49-F238E27FC236}">
                <a16:creationId xmlns:a16="http://schemas.microsoft.com/office/drawing/2014/main" id="{11D66E06-A688-81EB-4674-FBABBB759FFA}"/>
              </a:ext>
            </a:extLst>
          </p:cNvPr>
          <p:cNvSpPr/>
          <p:nvPr/>
        </p:nvSpPr>
        <p:spPr>
          <a:xfrm>
            <a:off x="1257296" y="2068683"/>
            <a:ext cx="238125" cy="264623"/>
          </a:xfrm>
          <a:prstGeom prst="downArrow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34" name="화살표: 아래쪽 33">
            <a:extLst>
              <a:ext uri="{FF2B5EF4-FFF2-40B4-BE49-F238E27FC236}">
                <a16:creationId xmlns:a16="http://schemas.microsoft.com/office/drawing/2014/main" id="{11791689-8151-DB61-F1F6-CD28BF045B4F}"/>
              </a:ext>
            </a:extLst>
          </p:cNvPr>
          <p:cNvSpPr/>
          <p:nvPr/>
        </p:nvSpPr>
        <p:spPr>
          <a:xfrm>
            <a:off x="1257296" y="3286662"/>
            <a:ext cx="238125" cy="264623"/>
          </a:xfrm>
          <a:prstGeom prst="downArrow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35" name="화살표: 아래쪽 34">
            <a:extLst>
              <a:ext uri="{FF2B5EF4-FFF2-40B4-BE49-F238E27FC236}">
                <a16:creationId xmlns:a16="http://schemas.microsoft.com/office/drawing/2014/main" id="{29436D4B-7D83-20B7-C562-7B0BE569605C}"/>
              </a:ext>
            </a:extLst>
          </p:cNvPr>
          <p:cNvSpPr/>
          <p:nvPr/>
        </p:nvSpPr>
        <p:spPr>
          <a:xfrm>
            <a:off x="1257297" y="4580878"/>
            <a:ext cx="238125" cy="264623"/>
          </a:xfrm>
          <a:prstGeom prst="downArrow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D6F30D2D-8640-514F-3269-884DAB4BBD04}"/>
              </a:ext>
            </a:extLst>
          </p:cNvPr>
          <p:cNvSpPr/>
          <p:nvPr/>
        </p:nvSpPr>
        <p:spPr>
          <a:xfrm>
            <a:off x="6019803" y="1199250"/>
            <a:ext cx="1704975" cy="771525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90468C64-644B-9265-6AC7-BAC7726A9977}"/>
              </a:ext>
            </a:extLst>
          </p:cNvPr>
          <p:cNvSpPr/>
          <p:nvPr/>
        </p:nvSpPr>
        <p:spPr>
          <a:xfrm>
            <a:off x="6048377" y="2427933"/>
            <a:ext cx="1704975" cy="771525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ABC231F4-22EE-EF8B-1B9C-3E9C1C7CAC6F}"/>
              </a:ext>
            </a:extLst>
          </p:cNvPr>
          <p:cNvSpPr/>
          <p:nvPr/>
        </p:nvSpPr>
        <p:spPr>
          <a:xfrm>
            <a:off x="5895977" y="4944939"/>
            <a:ext cx="5038726" cy="7715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51634C-F0EC-8626-7E87-6CCB16D9894A}"/>
              </a:ext>
            </a:extLst>
          </p:cNvPr>
          <p:cNvSpPr txBox="1"/>
          <p:nvPr/>
        </p:nvSpPr>
        <p:spPr>
          <a:xfrm>
            <a:off x="5981700" y="2564402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Calculate Fluid model</a:t>
            </a:r>
            <a:endParaRPr lang="ko-KR" altLang="en-US" sz="1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DDFEA07-2897-E33B-D3DB-859C4542967B}"/>
              </a:ext>
            </a:extLst>
          </p:cNvPr>
          <p:cNvSpPr txBox="1"/>
          <p:nvPr/>
        </p:nvSpPr>
        <p:spPr>
          <a:xfrm>
            <a:off x="6134101" y="1207152"/>
            <a:ext cx="1476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Calculate available period </a:t>
            </a:r>
            <a:endParaRPr lang="ko-KR" altLang="en-US" sz="1400" b="1" dirty="0"/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B46B80B8-E141-AEE3-9498-CD9F0FE04771}"/>
              </a:ext>
            </a:extLst>
          </p:cNvPr>
          <p:cNvSpPr/>
          <p:nvPr/>
        </p:nvSpPr>
        <p:spPr>
          <a:xfrm>
            <a:off x="6062663" y="3629348"/>
            <a:ext cx="1988341" cy="855359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379CADD-98E9-6240-9960-55F717EC5FA3}"/>
              </a:ext>
            </a:extLst>
          </p:cNvPr>
          <p:cNvSpPr txBox="1"/>
          <p:nvPr/>
        </p:nvSpPr>
        <p:spPr>
          <a:xfrm>
            <a:off x="6181382" y="3583441"/>
            <a:ext cx="1866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Translate model to find lot targeting and dispatching rule</a:t>
            </a:r>
            <a:endParaRPr lang="ko-KR" altLang="en-US" sz="1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10DAFC-083B-F18B-C026-FBDFC4B48A91}"/>
              </a:ext>
            </a:extLst>
          </p:cNvPr>
          <p:cNvSpPr txBox="1"/>
          <p:nvPr/>
        </p:nvSpPr>
        <p:spPr>
          <a:xfrm>
            <a:off x="7315204" y="5146036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Real simulation</a:t>
            </a:r>
            <a:endParaRPr lang="ko-KR" altLang="en-US" b="1" dirty="0"/>
          </a:p>
        </p:txBody>
      </p:sp>
      <p:sp>
        <p:nvSpPr>
          <p:cNvPr id="56" name="화살표: 오른쪽 55">
            <a:extLst>
              <a:ext uri="{FF2B5EF4-FFF2-40B4-BE49-F238E27FC236}">
                <a16:creationId xmlns:a16="http://schemas.microsoft.com/office/drawing/2014/main" id="{348FE005-5F96-E644-C41B-EEC106E58F82}"/>
              </a:ext>
            </a:extLst>
          </p:cNvPr>
          <p:cNvSpPr/>
          <p:nvPr/>
        </p:nvSpPr>
        <p:spPr>
          <a:xfrm>
            <a:off x="5981700" y="5797428"/>
            <a:ext cx="4953001" cy="239363"/>
          </a:xfrm>
          <a:prstGeom prst="rightArrow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57" name="화살표: 아래쪽 56">
            <a:extLst>
              <a:ext uri="{FF2B5EF4-FFF2-40B4-BE49-F238E27FC236}">
                <a16:creationId xmlns:a16="http://schemas.microsoft.com/office/drawing/2014/main" id="{97807BCC-03B6-D3A8-0BE8-2164C2EC9842}"/>
              </a:ext>
            </a:extLst>
          </p:cNvPr>
          <p:cNvSpPr/>
          <p:nvPr/>
        </p:nvSpPr>
        <p:spPr>
          <a:xfrm>
            <a:off x="6753224" y="2046336"/>
            <a:ext cx="238125" cy="264623"/>
          </a:xfrm>
          <a:prstGeom prst="downArrow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58" name="화살표: 아래쪽 57">
            <a:extLst>
              <a:ext uri="{FF2B5EF4-FFF2-40B4-BE49-F238E27FC236}">
                <a16:creationId xmlns:a16="http://schemas.microsoft.com/office/drawing/2014/main" id="{B301EE40-3F18-E57F-D297-343F7B59CF1F}"/>
              </a:ext>
            </a:extLst>
          </p:cNvPr>
          <p:cNvSpPr/>
          <p:nvPr/>
        </p:nvSpPr>
        <p:spPr>
          <a:xfrm>
            <a:off x="6753224" y="3264315"/>
            <a:ext cx="238125" cy="264623"/>
          </a:xfrm>
          <a:prstGeom prst="downArrow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59" name="화살표: 아래쪽 58">
            <a:extLst>
              <a:ext uri="{FF2B5EF4-FFF2-40B4-BE49-F238E27FC236}">
                <a16:creationId xmlns:a16="http://schemas.microsoft.com/office/drawing/2014/main" id="{65FA1394-A46A-5FD4-0133-4D3DEF0FC8AA}"/>
              </a:ext>
            </a:extLst>
          </p:cNvPr>
          <p:cNvSpPr/>
          <p:nvPr/>
        </p:nvSpPr>
        <p:spPr>
          <a:xfrm>
            <a:off x="6753225" y="4558531"/>
            <a:ext cx="238125" cy="264623"/>
          </a:xfrm>
          <a:prstGeom prst="downArrow">
            <a:avLst/>
          </a:prstGeom>
          <a:solidFill>
            <a:srgbClr val="00B0F0"/>
          </a:solidFill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48F931EA-8612-ACEA-4DE5-2D26C8F1E92F}"/>
              </a:ext>
            </a:extLst>
          </p:cNvPr>
          <p:cNvSpPr/>
          <p:nvPr/>
        </p:nvSpPr>
        <p:spPr>
          <a:xfrm>
            <a:off x="357189" y="999616"/>
            <a:ext cx="233361" cy="19010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BE5D2BD-24A8-EC7A-BEB0-22213750088E}"/>
              </a:ext>
            </a:extLst>
          </p:cNvPr>
          <p:cNvSpPr txBox="1"/>
          <p:nvPr/>
        </p:nvSpPr>
        <p:spPr>
          <a:xfrm>
            <a:off x="352423" y="999616"/>
            <a:ext cx="2952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/>
              <a:t>1</a:t>
            </a:r>
            <a:endParaRPr lang="ko-KR" altLang="en-US" sz="800" dirty="0"/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75DE4D3B-B64D-3DBD-890B-61A5F55DB294}"/>
              </a:ext>
            </a:extLst>
          </p:cNvPr>
          <p:cNvSpPr/>
          <p:nvPr/>
        </p:nvSpPr>
        <p:spPr>
          <a:xfrm>
            <a:off x="338140" y="2284021"/>
            <a:ext cx="233361" cy="19010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5A5A954-1A7D-6346-1871-1C82ABD7C2E0}"/>
              </a:ext>
            </a:extLst>
          </p:cNvPr>
          <p:cNvSpPr txBox="1"/>
          <p:nvPr/>
        </p:nvSpPr>
        <p:spPr>
          <a:xfrm>
            <a:off x="333374" y="2284021"/>
            <a:ext cx="2952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/>
              <a:t>2</a:t>
            </a:r>
            <a:endParaRPr lang="ko-KR" altLang="en-US" sz="800" dirty="0"/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D33E0155-9A77-2FE3-E5DD-DF2DCEE07B1B}"/>
              </a:ext>
            </a:extLst>
          </p:cNvPr>
          <p:cNvSpPr/>
          <p:nvPr/>
        </p:nvSpPr>
        <p:spPr>
          <a:xfrm>
            <a:off x="338141" y="3492606"/>
            <a:ext cx="233361" cy="19010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FED29D4-0539-EC1F-EDF0-AE5BFA2E67ED}"/>
              </a:ext>
            </a:extLst>
          </p:cNvPr>
          <p:cNvSpPr txBox="1"/>
          <p:nvPr/>
        </p:nvSpPr>
        <p:spPr>
          <a:xfrm>
            <a:off x="333375" y="3492606"/>
            <a:ext cx="2952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/>
              <a:t>3</a:t>
            </a:r>
            <a:endParaRPr lang="ko-KR" altLang="en-US" sz="800" dirty="0"/>
          </a:p>
        </p:txBody>
      </p:sp>
      <p:sp>
        <p:nvSpPr>
          <p:cNvPr id="66" name="타원 65">
            <a:extLst>
              <a:ext uri="{FF2B5EF4-FFF2-40B4-BE49-F238E27FC236}">
                <a16:creationId xmlns:a16="http://schemas.microsoft.com/office/drawing/2014/main" id="{F91572AB-C215-FFBD-21FA-C2D656517DC9}"/>
              </a:ext>
            </a:extLst>
          </p:cNvPr>
          <p:cNvSpPr/>
          <p:nvPr/>
        </p:nvSpPr>
        <p:spPr>
          <a:xfrm>
            <a:off x="180972" y="4849884"/>
            <a:ext cx="233361" cy="190109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</a:pPr>
            <a:endParaRPr lang="ko-KR" altLang="en-US" sz="1600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7BD7DA9-E2BD-585D-52CC-5948DD9C0545}"/>
              </a:ext>
            </a:extLst>
          </p:cNvPr>
          <p:cNvSpPr txBox="1"/>
          <p:nvPr/>
        </p:nvSpPr>
        <p:spPr>
          <a:xfrm>
            <a:off x="176208" y="4830935"/>
            <a:ext cx="2952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/>
              <a:t>4</a:t>
            </a:r>
            <a:endParaRPr lang="ko-KR" altLang="en-US" sz="800" dirty="0"/>
          </a:p>
        </p:txBody>
      </p:sp>
    </p:spTree>
    <p:extLst>
      <p:ext uri="{BB962C8B-B14F-4D97-AF65-F5344CB8AC3E}">
        <p14:creationId xmlns:p14="http://schemas.microsoft.com/office/powerpoint/2010/main" val="3053181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3"/>
          <p:cNvSpPr>
            <a:spLocks noGrp="1"/>
          </p:cNvSpPr>
          <p:nvPr>
            <p:ph type="title"/>
          </p:nvPr>
        </p:nvSpPr>
        <p:spPr>
          <a:xfrm>
            <a:off x="118501" y="354151"/>
            <a:ext cx="11402096" cy="39600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Sets, parameters and notations </a:t>
            </a:r>
            <a:endParaRPr lang="ko-KR" altLang="en-US" sz="2400" b="1" dirty="0">
              <a:latin typeface="+mn-ea"/>
              <a:ea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8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070A977-47EB-4C30-7692-394544382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07" y="1407726"/>
            <a:ext cx="10616400" cy="477135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086B4EF-CCC8-DE5C-7F5F-3D8FBF7FE34C}"/>
              </a:ext>
            </a:extLst>
          </p:cNvPr>
          <p:cNvSpPr txBox="1"/>
          <p:nvPr/>
        </p:nvSpPr>
        <p:spPr>
          <a:xfrm>
            <a:off x="118501" y="925050"/>
            <a:ext cx="6344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Sets, parameters and notations 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62327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anchor="ctr">
        <a:spAutoFit/>
      </a:bodyPr>
      <a:lstStyle>
        <a:defPPr algn="ctr" eaLnBrk="1" fontAlgn="auto" hangingPunct="1">
          <a:lnSpc>
            <a:spcPct val="150000"/>
          </a:lnSpc>
          <a:spcAft>
            <a:spcPts val="0"/>
          </a:spcAft>
          <a:defRPr sz="1600" b="1" dirty="0" smtClean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19973</TotalTime>
  <Words>1315</Words>
  <Application>Microsoft Office PowerPoint</Application>
  <PresentationFormat>와이드스크린</PresentationFormat>
  <Paragraphs>162</Paragraphs>
  <Slides>22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맑은 고딕</vt:lpstr>
      <vt:lpstr>연세제목체</vt:lpstr>
      <vt:lpstr>Arial</vt:lpstr>
      <vt:lpstr>Calibri</vt:lpstr>
      <vt:lpstr>Calibri Light</vt:lpstr>
      <vt:lpstr>Office 테마</vt:lpstr>
      <vt:lpstr>Lot targeting and lot dispatching decision policies for semiconductor manufacturing: optimisation under uncertainty with simulation  Presented by Byun Min Kim </vt:lpstr>
      <vt:lpstr>Introduction</vt:lpstr>
      <vt:lpstr>Related Works</vt:lpstr>
      <vt:lpstr>Problem statement 1</vt:lpstr>
      <vt:lpstr>Key idea 1 </vt:lpstr>
      <vt:lpstr>Problem statement 2</vt:lpstr>
      <vt:lpstr>Key idea 2 </vt:lpstr>
      <vt:lpstr>Overall Process</vt:lpstr>
      <vt:lpstr>Sets, parameters and notations </vt:lpstr>
      <vt:lpstr>Method (Equation)</vt:lpstr>
      <vt:lpstr>Method (Calculate available period )</vt:lpstr>
      <vt:lpstr>Method (Calculate available period )</vt:lpstr>
      <vt:lpstr>Method (Calculate Fluid model)</vt:lpstr>
      <vt:lpstr>Method (Translate model to find lot targeting rule) </vt:lpstr>
      <vt:lpstr>Method (Translate model to find lot dispatching rule) </vt:lpstr>
      <vt:lpstr>Experiments (terms)</vt:lpstr>
      <vt:lpstr>Experiments (small travel times)</vt:lpstr>
      <vt:lpstr>Experiments (medium travel times)</vt:lpstr>
      <vt:lpstr>Experiments (long travel times)</vt:lpstr>
      <vt:lpstr>Experiments (Machine target accuracy)</vt:lpstr>
      <vt:lpstr>Conclusion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Byungmin Park</dc:creator>
  <cp:lastModifiedBy>김변민</cp:lastModifiedBy>
  <cp:revision>926</cp:revision>
  <dcterms:created xsi:type="dcterms:W3CDTF">2015-11-22T04:35:45Z</dcterms:created>
  <dcterms:modified xsi:type="dcterms:W3CDTF">2023-01-10T10:54:35Z</dcterms:modified>
</cp:coreProperties>
</file>